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6" r:id="rId3"/>
    <p:sldId id="292" r:id="rId4"/>
    <p:sldId id="315" r:id="rId5"/>
    <p:sldId id="293" r:id="rId6"/>
    <p:sldId id="300" r:id="rId7"/>
    <p:sldId id="294" r:id="rId8"/>
    <p:sldId id="295" r:id="rId9"/>
    <p:sldId id="296" r:id="rId10"/>
    <p:sldId id="297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98" r:id="rId20"/>
    <p:sldId id="301" r:id="rId21"/>
    <p:sldId id="302" r:id="rId22"/>
    <p:sldId id="303" r:id="rId23"/>
    <p:sldId id="304" r:id="rId24"/>
    <p:sldId id="305" r:id="rId25"/>
    <p:sldId id="306" r:id="rId26"/>
    <p:sldId id="284" r:id="rId27"/>
    <p:sldId id="299" r:id="rId28"/>
    <p:sldId id="317" r:id="rId29"/>
    <p:sldId id="318" r:id="rId30"/>
    <p:sldId id="31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679" autoAdjust="0"/>
    <p:restoredTop sz="93767" autoAdjust="0"/>
  </p:normalViewPr>
  <p:slideViewPr>
    <p:cSldViewPr snapToGrid="0">
      <p:cViewPr varScale="1">
        <p:scale>
          <a:sx n="100" d="100"/>
          <a:sy n="100" d="100"/>
        </p:scale>
        <p:origin x="202" y="67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31AC741-28A8-6F4D-9BEB-127C56D8CF4D}" type="datetime1">
              <a:rPr kumimoji="1" lang="ko-KR" altLang="en-US" smtClean="0"/>
              <a:t>2024-01-10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CCD1637-B105-6A41-B68A-8C695223D2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7241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저장된 캠핑장 목록 출력</a:t>
            </a:r>
            <a:endParaRPr lang="en-US" altLang="ko-KR" dirty="0"/>
          </a:p>
          <a:p>
            <a:r>
              <a:rPr lang="ko-KR" altLang="en-US" dirty="0"/>
              <a:t>정렬 및 검색 기능</a:t>
            </a:r>
            <a:endParaRPr lang="en-US" altLang="ko-KR" dirty="0"/>
          </a:p>
          <a:p>
            <a:r>
              <a:rPr lang="ko-KR" altLang="en-US" dirty="0" err="1"/>
              <a:t>페이징</a:t>
            </a:r>
            <a:endParaRPr lang="en-US" altLang="ko-KR" dirty="0"/>
          </a:p>
          <a:p>
            <a:r>
              <a:rPr lang="ko-KR" altLang="en-US" dirty="0"/>
              <a:t>캠핑장 등록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F818C-A40A-4101-A697-0AE239B142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3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캠핑장별</a:t>
            </a:r>
            <a:r>
              <a:rPr lang="ko-KR" altLang="en-US" dirty="0"/>
              <a:t> 세부 정보 출력</a:t>
            </a:r>
            <a:endParaRPr lang="en-US" altLang="ko-KR" dirty="0"/>
          </a:p>
          <a:p>
            <a:r>
              <a:rPr lang="ko-KR" altLang="en-US" dirty="0"/>
              <a:t>사진 슬라이드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F818C-A40A-4101-A697-0AE239B142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7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디테일 내용 출력</a:t>
            </a:r>
            <a:endParaRPr lang="en-US" altLang="ko-KR" dirty="0"/>
          </a:p>
          <a:p>
            <a:r>
              <a:rPr lang="ko-KR" altLang="en-US" dirty="0"/>
              <a:t>캠핑장 등록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F818C-A40A-4101-A697-0AE239B142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0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캠핑장 주소 좌표변환 및 좌표 출력</a:t>
            </a:r>
            <a:endParaRPr lang="en-US" altLang="ko-KR" dirty="0"/>
          </a:p>
          <a:p>
            <a:r>
              <a:rPr lang="ko-KR" altLang="en-US" dirty="0"/>
              <a:t>각 좌표 클릭 시 해당 캠핑장 세부 페이지로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F818C-A40A-4101-A697-0AE239B142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4349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Relationship Id="rId7" Type="http://schemas.openxmlformats.org/officeDocument/2006/relationships/image" Target="../media/image3.png"  /><Relationship Id="rId8" Type="http://schemas.openxmlformats.org/officeDocument/2006/relationships/image" Target="../media/image3.png"  /><Relationship Id="rId9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alphaModFix amt="80000"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80000"/>
              <a:lum/>
            </a:blip>
            <a:tile tx="0" ty="0" sx="100000" sy="100000" flip="none" algn="tl"/>
          </a:blipFill>
        </p:spPr>
      </p:pic>
      <p:sp>
        <p:nvSpPr>
          <p:cNvPr id="37" name="그래픽 123" descr="텐트"/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rgbClr val="2b2d63"/>
          </a:solidFill>
          <a:ln w="36513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85310" y="3921743"/>
            <a:ext cx="3423816" cy="2098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000" b="1">
                <a:solidFill>
                  <a:schemeClr val="lt1"/>
                </a:solidFill>
                <a:latin typeface="+mj-ea"/>
                <a:ea typeface="+mj-ea"/>
              </a:rPr>
              <a:t>CWM.CWM</a:t>
            </a:r>
            <a:endParaRPr lang="en-US" altLang="ko-KR" sz="4000" b="1">
              <a:solidFill>
                <a:schemeClr val="lt1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+mj-ea"/>
                <a:ea typeface="+mj-ea"/>
              </a:rPr>
              <a:t>캠핑장 예약 결제 시스템</a:t>
            </a:r>
            <a:endParaRPr lang="ko-KR" altLang="en-US" sz="2400" b="1">
              <a:solidFill>
                <a:schemeClr val="lt1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ko-KR" altLang="en-US" sz="2400" b="1">
              <a:solidFill>
                <a:schemeClr val="lt1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en-US" altLang="ko-KR" sz="2400">
                <a:solidFill>
                  <a:schemeClr val="lt1"/>
                </a:solidFill>
                <a:latin typeface="+mj-ea"/>
                <a:ea typeface="+mj-ea"/>
              </a:rPr>
              <a:t>23.11.03</a:t>
            </a:r>
            <a:r>
              <a:rPr lang="ko-KR" altLang="en-US" sz="2400">
                <a:solidFill>
                  <a:schemeClr val="lt1"/>
                </a:solidFill>
                <a:latin typeface="+mj-ea"/>
                <a:ea typeface="+mj-ea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+mj-ea"/>
                <a:ea typeface="+mj-ea"/>
              </a:rPr>
              <a:t>-</a:t>
            </a:r>
            <a:r>
              <a:rPr lang="ko-KR" altLang="en-US" sz="2400">
                <a:solidFill>
                  <a:schemeClr val="lt1"/>
                </a:solidFill>
                <a:latin typeface="+mj-ea"/>
                <a:ea typeface="+mj-ea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+mj-ea"/>
                <a:ea typeface="+mj-ea"/>
              </a:rPr>
              <a:t>23.12.28</a:t>
            </a:r>
            <a:r>
              <a:rPr lang="ko-KR" altLang="en-US" sz="2400">
                <a:solidFill>
                  <a:schemeClr val="lt1"/>
                </a:solidFill>
                <a:latin typeface="+mj-ea"/>
                <a:ea typeface="+mj-ea"/>
              </a:rPr>
              <a:t> </a:t>
            </a:r>
            <a:endParaRPr lang="ko-KR" altLang="en-US" sz="2400">
              <a:solidFill>
                <a:schemeClr val="lt1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김동현</a:t>
            </a:r>
            <a:r>
              <a:rPr lang="en-US" altLang="ko-KR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 송선호</a:t>
            </a:r>
            <a:r>
              <a:rPr lang="en-US" altLang="ko-KR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,</a:t>
            </a:r>
            <a:r>
              <a:rPr lang="ko-KR" altLang="en-US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 이태훈</a:t>
            </a:r>
            <a:endParaRPr lang="ko-KR" altLang="en-US" sz="20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0" name="그래픽 123" descr="텐트"/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rgbClr val="203a7b"/>
          </a:solidFill>
          <a:ln w="36513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1102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359829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메인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125740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그림 1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3"/>
          <p:cNvSpPr txBox="1"/>
          <p:nvPr/>
        </p:nvSpPr>
        <p:spPr>
          <a:xfrm>
            <a:off x="1419163" y="5597902"/>
            <a:ext cx="38250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ea"/>
                <a:ea typeface="+mj-ea"/>
              </a:rPr>
              <a:t>이메일 인증을 하여 본인인증을 함 </a:t>
            </a:r>
          </a:p>
        </p:txBody>
      </p:sp>
      <p:sp>
        <p:nvSpPr>
          <p:cNvPr id="16" name="TextBox 3"/>
          <p:cNvSpPr txBox="1"/>
          <p:nvPr/>
        </p:nvSpPr>
        <p:spPr>
          <a:xfrm>
            <a:off x="6516282" y="5597902"/>
            <a:ext cx="46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인증 완료 후 이메일은 자동으로 표시되며 회원 정보 입력 후 회원가입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3C810E-6E0F-D288-B542-A48A2585CC63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950293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회원가입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1712D-B1DD-37CF-12FF-9007A3095FD6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50060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3696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" name="그림 1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3696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TextBox 3"/>
          <p:cNvSpPr txBox="1"/>
          <p:nvPr/>
        </p:nvSpPr>
        <p:spPr>
          <a:xfrm>
            <a:off x="1193762" y="5598000"/>
            <a:ext cx="4053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로그인 페이지 회원가입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아이디 찾기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비밀번호 창으로 이동가능 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6775474" y="5598000"/>
            <a:ext cx="4162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이메일 인증을 하여 본인인증 완료 시 비밀번호를 확인 가능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C47CDA-CAEF-51E6-8EF2-8C502C5CB9AE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652041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로그인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BE126-5720-034E-C4EB-5C703AF96763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16857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" name="그림 1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TextBox 3"/>
          <p:cNvSpPr txBox="1"/>
          <p:nvPr/>
        </p:nvSpPr>
        <p:spPr>
          <a:xfrm>
            <a:off x="1005588" y="5598000"/>
            <a:ext cx="46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캠핑장 예약 페이지로서 캠핑장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날짜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인원 선택 후 검색을 하면 해당 조건에 맞는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캠핑장 자리를 선택 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6526790" y="5569424"/>
            <a:ext cx="46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선택한 예약 날짜 인원 장소를 재차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확인하며 예약자의 정보를 입력 할 수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8040D5-CDCC-5D8A-D00E-1F08A910BB68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363314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예약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8543A-B87C-121B-08BD-3483DDC6DBD9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77374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5" name="그림 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3"/>
          <p:cNvSpPr txBox="1"/>
          <p:nvPr/>
        </p:nvSpPr>
        <p:spPr>
          <a:xfrm>
            <a:off x="6390000" y="5598000"/>
            <a:ext cx="493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결제가 성공적으로 완료되면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 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예약이 완료되었습니다</a:t>
            </a:r>
            <a:r>
              <a:rPr lang="en-US" altLang="ko-KR" dirty="0">
                <a:latin typeface="+mj-ea"/>
                <a:ea typeface="+mj-ea"/>
              </a:rPr>
              <a:t>.”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알림창이</a:t>
            </a:r>
            <a:r>
              <a:rPr lang="ko-KR" altLang="en-US" dirty="0">
                <a:latin typeface="+mj-ea"/>
                <a:ea typeface="+mj-ea"/>
              </a:rPr>
              <a:t> 뜬 후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마이페이지로 이동</a:t>
            </a:r>
          </a:p>
        </p:txBody>
      </p:sp>
      <p:sp>
        <p:nvSpPr>
          <p:cNvPr id="17" name="TextBox 3"/>
          <p:cNvSpPr txBox="1"/>
          <p:nvPr/>
        </p:nvSpPr>
        <p:spPr>
          <a:xfrm>
            <a:off x="1112990" y="5598000"/>
            <a:ext cx="3907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결제하기를 누르면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카카오페이 결제 창이 뜹니다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1E5314-748F-EF6D-2C99-295C5DD082CB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363314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결제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51E55-DB8C-3BAB-B10F-0E26AA60420F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719521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그림 1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TextBox 3"/>
          <p:cNvSpPr txBox="1"/>
          <p:nvPr/>
        </p:nvSpPr>
        <p:spPr>
          <a:xfrm>
            <a:off x="867599" y="5598000"/>
            <a:ext cx="4935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마이페이지 </a:t>
            </a:r>
            <a:r>
              <a:rPr lang="ko-KR" altLang="en-US" dirty="0" err="1">
                <a:latin typeface="+mj-ea"/>
                <a:ea typeface="+mj-ea"/>
              </a:rPr>
              <a:t>메인화면에서는</a:t>
            </a:r>
            <a:r>
              <a:rPr lang="ko-KR" altLang="en-US" dirty="0">
                <a:latin typeface="+mj-ea"/>
                <a:ea typeface="+mj-ea"/>
              </a:rPr>
              <a:t> 본인정보 및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본인의 마지막으로 예약한 캠핑장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작성한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en-US" altLang="ko-KR" dirty="0" err="1">
                <a:latin typeface="+mj-ea"/>
                <a:ea typeface="+mj-ea"/>
              </a:rPr>
              <a:t>QnA</a:t>
            </a:r>
            <a:r>
              <a:rPr lang="ko-KR" altLang="en-US" dirty="0">
                <a:latin typeface="+mj-ea"/>
                <a:ea typeface="+mj-ea"/>
              </a:rPr>
              <a:t> 질문을 확인가능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6307110" y="5598000"/>
            <a:ext cx="5101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사용자가 질문한 </a:t>
            </a:r>
            <a:r>
              <a:rPr lang="en-US" altLang="ko-KR" dirty="0" err="1">
                <a:latin typeface="+mj-ea"/>
                <a:ea typeface="+mj-ea"/>
              </a:rPr>
              <a:t>QnA</a:t>
            </a:r>
            <a:r>
              <a:rPr lang="ko-KR" altLang="en-US" dirty="0">
                <a:latin typeface="+mj-ea"/>
                <a:ea typeface="+mj-ea"/>
              </a:rPr>
              <a:t> 질문 사항 전체를 볼 수 있으며 내용 부분 클릭 시 해당 페이지로 이동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29CDF2-F99A-7FFD-0311-86B4CE6D74DB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8103" y="288036"/>
            <a:ext cx="4203200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-</a:t>
            </a:r>
            <a:r>
              <a:rPr lang="ko-KR" altLang="en-US" sz="2400" b="1">
                <a:latin typeface="+mj-ea"/>
                <a:ea typeface="+mj-ea"/>
              </a:rPr>
              <a:t> 마이페이지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6600F-8E22-2BA3-A46D-5F167AA31F3F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2449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5" name="그림 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TextBox 3"/>
          <p:cNvSpPr txBox="1"/>
          <p:nvPr/>
        </p:nvSpPr>
        <p:spPr>
          <a:xfrm>
            <a:off x="1355506" y="5598000"/>
            <a:ext cx="39068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회원정보 수정을 할 수 있는 페이지 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6714424" y="5598000"/>
            <a:ext cx="42867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아이디 비밀번호 입력 후 회원탈퇴 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AA650D-81AE-4AB5-0F77-0AA52694CBBC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828371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회원 수정</a:t>
            </a:r>
            <a:r>
              <a:rPr lang="en-US" altLang="ko-KR" sz="2400" b="1">
                <a:latin typeface="+mj-ea"/>
                <a:ea typeface="+mj-ea"/>
              </a:rPr>
              <a:t>,</a:t>
            </a:r>
            <a:r>
              <a:rPr lang="ko-KR" altLang="en-US" sz="2400" b="1">
                <a:latin typeface="+mj-ea"/>
                <a:ea typeface="+mj-ea"/>
              </a:rPr>
              <a:t> 탈퇴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69F99-61FC-FE3D-9A24-64D6C1258A4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524782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76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그림 1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90000" y="1504800"/>
            <a:ext cx="4935600" cy="3700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TextBox 3"/>
          <p:cNvSpPr txBox="1"/>
          <p:nvPr/>
        </p:nvSpPr>
        <p:spPr>
          <a:xfrm>
            <a:off x="2889869" y="5644068"/>
            <a:ext cx="6412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사용자가 예약한 캠핑장을 전체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예약완료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취소의 유형으로 </a:t>
            </a:r>
            <a:endParaRPr lang="en-US" altLang="ko-KR" dirty="0"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dirty="0">
                <a:latin typeface="+mj-ea"/>
                <a:ea typeface="+mj-ea"/>
              </a:rPr>
              <a:t>확인 할 수 있으며 예약 취소하기를 누르면 결제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예약이 취소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C59155-88C1-0E40-27FF-1D6B41B3A4A8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8103" y="288036"/>
            <a:ext cx="4741995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예약 내역 조회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A39AB-8D7A-6A63-F6FE-E8D29B34C73F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375780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8036"/>
            <a:ext cx="3686382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게시판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8EC92D8-73F8-E0D1-0893-6324797660E6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9" y="1504707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그림 10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DB7C2621-632E-25C4-3190-1D44CA73721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03" y="1504268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F821B-2E84-24FD-0C78-61501E37E16E}"/>
              </a:ext>
            </a:extLst>
          </p:cNvPr>
          <p:cNvSpPr txBox="1"/>
          <p:nvPr/>
        </p:nvSpPr>
        <p:spPr>
          <a:xfrm>
            <a:off x="2409203" y="559833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공지사항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7732D-E794-7A3D-CB90-35B73210FEC0}"/>
              </a:ext>
            </a:extLst>
          </p:cNvPr>
          <p:cNvSpPr txBox="1"/>
          <p:nvPr/>
        </p:nvSpPr>
        <p:spPr>
          <a:xfrm>
            <a:off x="8391071" y="55983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 작성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8177559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9165"/>
            <a:ext cx="3683197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게시판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1BA1C71E-25A0-9404-CAEA-65B80E8379F6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04" y="1504268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" name="그림 12" descr="텍스트, 스크린샷, 디스플레이, 직사각형이(가) 표시된 사진&#10;&#10;자동 생성된 설명">
            <a:extLst>
              <a:ext uri="{FF2B5EF4-FFF2-40B4-BE49-F238E27FC236}">
                <a16:creationId xmlns:a16="http://schemas.microsoft.com/office/drawing/2014/main" id="{46F79A18-D2B9-C9A3-6FA7-00D24BE2449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1504268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2241AB-95E8-5E60-AA04-71A0CFC6C67B}"/>
              </a:ext>
            </a:extLst>
          </p:cNvPr>
          <p:cNvSpPr txBox="1"/>
          <p:nvPr/>
        </p:nvSpPr>
        <p:spPr>
          <a:xfrm>
            <a:off x="2870869" y="55983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글 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71A87-7AA9-F4BA-1014-2E3E316A5C3C}"/>
              </a:ext>
            </a:extLst>
          </p:cNvPr>
          <p:cNvSpPr txBox="1"/>
          <p:nvPr/>
        </p:nvSpPr>
        <p:spPr>
          <a:xfrm>
            <a:off x="8532000" y="55983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댓글 달기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205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C39749A-EA95-3F3F-BC0D-7A8CAA16ED3C}"/>
              </a:ext>
            </a:extLst>
          </p:cNvPr>
          <p:cNvSpPr txBox="1"/>
          <p:nvPr/>
        </p:nvSpPr>
        <p:spPr>
          <a:xfrm>
            <a:off x="538671" y="5528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ea"/>
                <a:ea typeface="+mj-ea"/>
              </a:rPr>
              <a:t>목차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834DD96-D156-FD44-A6B6-6F83A00133B5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/>
          <p:cNvGrpSpPr/>
          <p:nvPr/>
        </p:nvGrpSpPr>
        <p:grpSpPr>
          <a:xfrm rot="0">
            <a:off x="985258" y="1423295"/>
            <a:ext cx="3362689" cy="701040"/>
            <a:chOff x="294640" y="1391920"/>
            <a:chExt cx="3362689" cy="701040"/>
          </a:xfrm>
        </p:grpSpPr>
        <p:sp>
          <p:nvSpPr>
            <p:cNvPr id="141" name="직사각형 39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42" name="TextBox 40"/>
            <p:cNvSpPr txBox="1"/>
            <p:nvPr/>
          </p:nvSpPr>
          <p:spPr>
            <a:xfrm>
              <a:off x="448632" y="1461105"/>
              <a:ext cx="393056" cy="572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1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43" name="TextBox 41"/>
            <p:cNvSpPr txBox="1"/>
            <p:nvPr/>
          </p:nvSpPr>
          <p:spPr>
            <a:xfrm>
              <a:off x="1137649" y="1511607"/>
              <a:ext cx="2519680" cy="4458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프로젝트 개요</a:t>
              </a:r>
              <a:endParaRPr lang="ko-KR" altLang="en-US" sz="2400" b="1" spc="-150"/>
            </a:p>
          </p:txBody>
        </p:sp>
      </p:grpSp>
      <p:grpSp>
        <p:nvGrpSpPr>
          <p:cNvPr id="144" name="그룹 143"/>
          <p:cNvGrpSpPr/>
          <p:nvPr/>
        </p:nvGrpSpPr>
        <p:grpSpPr>
          <a:xfrm rot="0">
            <a:off x="985258" y="2488159"/>
            <a:ext cx="3872739" cy="701040"/>
            <a:chOff x="294640" y="1391920"/>
            <a:chExt cx="3872739" cy="701040"/>
          </a:xfrm>
        </p:grpSpPr>
        <p:sp>
          <p:nvSpPr>
            <p:cNvPr id="145" name="직사각형 4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46" name="TextBox 44"/>
            <p:cNvSpPr txBox="1"/>
            <p:nvPr/>
          </p:nvSpPr>
          <p:spPr>
            <a:xfrm>
              <a:off x="418092" y="1461105"/>
              <a:ext cx="421005" cy="574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2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47" name="TextBox 45"/>
            <p:cNvSpPr txBox="1"/>
            <p:nvPr/>
          </p:nvSpPr>
          <p:spPr>
            <a:xfrm>
              <a:off x="1137648" y="1511607"/>
              <a:ext cx="3029731" cy="44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팀원 소개 및 개발  환경</a:t>
              </a:r>
              <a:endParaRPr lang="ko-KR" altLang="en-US" sz="2400" b="1" spc="-150"/>
            </a:p>
          </p:txBody>
        </p:sp>
      </p:grpSp>
      <p:grpSp>
        <p:nvGrpSpPr>
          <p:cNvPr id="148" name="그룹 147"/>
          <p:cNvGrpSpPr/>
          <p:nvPr/>
        </p:nvGrpSpPr>
        <p:grpSpPr>
          <a:xfrm rot="0">
            <a:off x="985258" y="3553023"/>
            <a:ext cx="3362689" cy="701040"/>
            <a:chOff x="294640" y="1391920"/>
            <a:chExt cx="3362689" cy="701040"/>
          </a:xfrm>
        </p:grpSpPr>
        <p:sp>
          <p:nvSpPr>
            <p:cNvPr id="149" name="직사각형 47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50" name="TextBox 48"/>
            <p:cNvSpPr txBox="1"/>
            <p:nvPr/>
          </p:nvSpPr>
          <p:spPr>
            <a:xfrm>
              <a:off x="418092" y="1461105"/>
              <a:ext cx="42100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3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51" name="TextBox 49"/>
            <p:cNvSpPr txBox="1"/>
            <p:nvPr/>
          </p:nvSpPr>
          <p:spPr>
            <a:xfrm>
              <a:off x="1137649" y="1511607"/>
              <a:ext cx="2519680" cy="449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구조도</a:t>
              </a:r>
              <a:endParaRPr lang="ko-KR" altLang="en-US" sz="2400" b="1" spc="-150"/>
            </a:p>
          </p:txBody>
        </p:sp>
      </p:grpSp>
      <p:grpSp>
        <p:nvGrpSpPr>
          <p:cNvPr id="152" name="그룹 151"/>
          <p:cNvGrpSpPr/>
          <p:nvPr/>
        </p:nvGrpSpPr>
        <p:grpSpPr>
          <a:xfrm rot="0">
            <a:off x="985258" y="4617887"/>
            <a:ext cx="3512055" cy="701040"/>
            <a:chOff x="294640" y="1391920"/>
            <a:chExt cx="3512055" cy="701040"/>
          </a:xfrm>
        </p:grpSpPr>
        <p:sp>
          <p:nvSpPr>
            <p:cNvPr id="153" name="직사각형 51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54" name="TextBox 52"/>
            <p:cNvSpPr txBox="1"/>
            <p:nvPr/>
          </p:nvSpPr>
          <p:spPr>
            <a:xfrm>
              <a:off x="418092" y="1461105"/>
              <a:ext cx="421005" cy="5688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4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55" name="TextBox 53"/>
            <p:cNvSpPr txBox="1"/>
            <p:nvPr/>
          </p:nvSpPr>
          <p:spPr>
            <a:xfrm>
              <a:off x="1137649" y="1511607"/>
              <a:ext cx="2669046" cy="45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프로젝트 수행 일정</a:t>
              </a:r>
              <a:endParaRPr lang="ko-KR" altLang="en-US" sz="2400" b="1" spc="-150"/>
            </a:p>
          </p:txBody>
        </p:sp>
      </p:grpSp>
      <p:grpSp>
        <p:nvGrpSpPr>
          <p:cNvPr id="156" name="그룹 155"/>
          <p:cNvGrpSpPr/>
          <p:nvPr/>
        </p:nvGrpSpPr>
        <p:grpSpPr>
          <a:xfrm rot="0">
            <a:off x="985258" y="5682751"/>
            <a:ext cx="3362689" cy="701040"/>
            <a:chOff x="294640" y="1391920"/>
            <a:chExt cx="3362689" cy="701040"/>
          </a:xfrm>
        </p:grpSpPr>
        <p:sp>
          <p:nvSpPr>
            <p:cNvPr id="157" name="직사각형 55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58" name="TextBox 56"/>
            <p:cNvSpPr txBox="1"/>
            <p:nvPr/>
          </p:nvSpPr>
          <p:spPr>
            <a:xfrm>
              <a:off x="418092" y="1461105"/>
              <a:ext cx="421005" cy="5707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5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59" name="TextBox 57"/>
            <p:cNvSpPr txBox="1"/>
            <p:nvPr/>
          </p:nvSpPr>
          <p:spPr>
            <a:xfrm>
              <a:off x="1137649" y="1511607"/>
              <a:ext cx="2519680" cy="4440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 spc="-150"/>
                <a:t>API</a:t>
              </a:r>
              <a:r>
                <a:rPr lang="ko-KR" altLang="en-US" sz="2400" b="1" spc="-150"/>
                <a:t> 명세서</a:t>
              </a:r>
              <a:endParaRPr lang="ko-KR" altLang="en-US" sz="2400" b="1" spc="-150"/>
            </a:p>
          </p:txBody>
        </p:sp>
      </p:grpSp>
      <p:grpSp>
        <p:nvGrpSpPr>
          <p:cNvPr id="160" name="그룹 159"/>
          <p:cNvGrpSpPr/>
          <p:nvPr/>
        </p:nvGrpSpPr>
        <p:grpSpPr>
          <a:xfrm rot="0">
            <a:off x="7349392" y="1424783"/>
            <a:ext cx="3362689" cy="701040"/>
            <a:chOff x="294640" y="1391920"/>
            <a:chExt cx="3362689" cy="701040"/>
          </a:xfrm>
        </p:grpSpPr>
        <p:sp>
          <p:nvSpPr>
            <p:cNvPr id="161" name="직사각형 59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62" name="TextBox 60"/>
            <p:cNvSpPr txBox="1"/>
            <p:nvPr/>
          </p:nvSpPr>
          <p:spPr>
            <a:xfrm>
              <a:off x="416658" y="1461105"/>
              <a:ext cx="421004" cy="5710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6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63" name="TextBox 61"/>
            <p:cNvSpPr txBox="1"/>
            <p:nvPr/>
          </p:nvSpPr>
          <p:spPr>
            <a:xfrm>
              <a:off x="1137648" y="1511607"/>
              <a:ext cx="2519680" cy="44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 spc="-150"/>
                <a:t>ERD</a:t>
              </a:r>
              <a:r>
                <a:rPr lang="ko-KR" altLang="en-US" sz="2400" b="1" spc="-150"/>
                <a:t> 명세서</a:t>
              </a:r>
              <a:endParaRPr lang="ko-KR" altLang="en-US" sz="2400" b="1" spc="-150"/>
            </a:p>
          </p:txBody>
        </p:sp>
      </p:grpSp>
      <p:grpSp>
        <p:nvGrpSpPr>
          <p:cNvPr id="164" name="그룹 163"/>
          <p:cNvGrpSpPr/>
          <p:nvPr/>
        </p:nvGrpSpPr>
        <p:grpSpPr>
          <a:xfrm rot="0">
            <a:off x="7349392" y="2489647"/>
            <a:ext cx="3638775" cy="701040"/>
            <a:chOff x="294640" y="1391920"/>
            <a:chExt cx="3638775" cy="701040"/>
          </a:xfrm>
        </p:grpSpPr>
        <p:sp>
          <p:nvSpPr>
            <p:cNvPr id="165" name="직사각형 6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66" name="TextBox 64"/>
            <p:cNvSpPr txBox="1"/>
            <p:nvPr/>
          </p:nvSpPr>
          <p:spPr>
            <a:xfrm>
              <a:off x="416657" y="1461105"/>
              <a:ext cx="421004" cy="5729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7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67" name="TextBox 65"/>
            <p:cNvSpPr txBox="1"/>
            <p:nvPr/>
          </p:nvSpPr>
          <p:spPr>
            <a:xfrm>
              <a:off x="1137647" y="1511607"/>
              <a:ext cx="2795768" cy="446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화면 구현 및 기능</a:t>
              </a:r>
              <a:endParaRPr lang="ko-KR" altLang="en-US" sz="2400" b="1" spc="-150"/>
            </a:p>
          </p:txBody>
        </p:sp>
      </p:grpSp>
      <p:grpSp>
        <p:nvGrpSpPr>
          <p:cNvPr id="168" name="그룹 167"/>
          <p:cNvGrpSpPr/>
          <p:nvPr/>
        </p:nvGrpSpPr>
        <p:grpSpPr>
          <a:xfrm rot="0">
            <a:off x="7349392" y="3554511"/>
            <a:ext cx="3638777" cy="701040"/>
            <a:chOff x="294640" y="1391920"/>
            <a:chExt cx="3638777" cy="701040"/>
          </a:xfrm>
        </p:grpSpPr>
        <p:sp>
          <p:nvSpPr>
            <p:cNvPr id="169" name="직사각형 67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70" name="TextBox 68"/>
            <p:cNvSpPr txBox="1"/>
            <p:nvPr/>
          </p:nvSpPr>
          <p:spPr>
            <a:xfrm>
              <a:off x="416658" y="1461105"/>
              <a:ext cx="421004" cy="5749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8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71" name="TextBox 69"/>
            <p:cNvSpPr txBox="1"/>
            <p:nvPr/>
          </p:nvSpPr>
          <p:spPr>
            <a:xfrm>
              <a:off x="1137648" y="1511607"/>
              <a:ext cx="2795768" cy="448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느낀 점</a:t>
              </a:r>
              <a:endParaRPr lang="ko-KR" altLang="en-US" sz="2400" b="1" spc="-150"/>
            </a:p>
          </p:txBody>
        </p:sp>
      </p:grpSp>
      <p:grpSp>
        <p:nvGrpSpPr>
          <p:cNvPr id="172" name="그룹 171"/>
          <p:cNvGrpSpPr/>
          <p:nvPr/>
        </p:nvGrpSpPr>
        <p:grpSpPr>
          <a:xfrm rot="0">
            <a:off x="7349392" y="4619375"/>
            <a:ext cx="3362689" cy="701040"/>
            <a:chOff x="294640" y="1391920"/>
            <a:chExt cx="3362689" cy="701040"/>
          </a:xfrm>
        </p:grpSpPr>
        <p:sp>
          <p:nvSpPr>
            <p:cNvPr id="173" name="직사각형 71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74" name="TextBox 72"/>
            <p:cNvSpPr txBox="1"/>
            <p:nvPr/>
          </p:nvSpPr>
          <p:spPr>
            <a:xfrm>
              <a:off x="416658" y="1461105"/>
              <a:ext cx="42100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9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75" name="TextBox 73"/>
            <p:cNvSpPr txBox="1"/>
            <p:nvPr/>
          </p:nvSpPr>
          <p:spPr>
            <a:xfrm>
              <a:off x="1137648" y="1511607"/>
              <a:ext cx="2519680" cy="450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개선 및 보완점</a:t>
              </a:r>
              <a:endParaRPr lang="ko-KR" altLang="en-US" sz="2400" b="1" spc="-150"/>
            </a:p>
          </p:txBody>
        </p:sp>
      </p:grpSp>
      <p:grpSp>
        <p:nvGrpSpPr>
          <p:cNvPr id="176" name="그룹 175"/>
          <p:cNvGrpSpPr/>
          <p:nvPr/>
        </p:nvGrpSpPr>
        <p:grpSpPr>
          <a:xfrm rot="0">
            <a:off x="7349392" y="5635671"/>
            <a:ext cx="3362689" cy="701040"/>
            <a:chOff x="294640" y="1391920"/>
            <a:chExt cx="3362689" cy="701040"/>
          </a:xfrm>
        </p:grpSpPr>
        <p:sp>
          <p:nvSpPr>
            <p:cNvPr id="177" name="직사각형 75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1d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 spc="-150">
                <a:solidFill>
                  <a:schemeClr val="tx1"/>
                </a:solidFill>
              </a:endParaRPr>
            </a:p>
          </p:txBody>
        </p:sp>
        <p:sp>
          <p:nvSpPr>
            <p:cNvPr id="178" name="TextBox 76"/>
            <p:cNvSpPr txBox="1"/>
            <p:nvPr/>
          </p:nvSpPr>
          <p:spPr>
            <a:xfrm>
              <a:off x="302358" y="1461105"/>
              <a:ext cx="630555" cy="570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200" b="1" spc="-150">
                  <a:solidFill>
                    <a:schemeClr val="bg1"/>
                  </a:solidFill>
                </a:rPr>
                <a:t>10</a:t>
              </a:r>
              <a:endParaRPr lang="ko-KR" altLang="en-US" sz="3200" b="1" spc="-150">
                <a:solidFill>
                  <a:schemeClr val="bg1"/>
                </a:solidFill>
              </a:endParaRPr>
            </a:p>
          </p:txBody>
        </p:sp>
        <p:sp>
          <p:nvSpPr>
            <p:cNvPr id="179" name="TextBox 77"/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spc="-150"/>
                <a:t>시연 및 </a:t>
              </a:r>
              <a:r>
                <a:rPr lang="en-US" altLang="ko-KR" sz="2400" b="1" spc="-150"/>
                <a:t>QnA</a:t>
              </a:r>
              <a:endParaRPr lang="ko-KR" altLang="en-US" sz="2400" b="1" spc="-150"/>
            </a:p>
          </p:txBody>
        </p:sp>
      </p:grpSp>
    </p:spTree>
    <p:extLst>
      <p:ext uri="{BB962C8B-B14F-4D97-AF65-F5344CB8AC3E}">
        <p14:creationId xmlns:p14="http://schemas.microsoft.com/office/powerpoint/2010/main" val="160518157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8036"/>
            <a:ext cx="4741995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게시판 및 날씨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4311C5-A582-6A0A-409F-8CBCF7C0D977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1504268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9E24DDA-43A5-ECD8-DA8B-B8C5214D2D1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0" y="1504268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8D9B6-5BA7-1E49-D08A-06A5109FA137}"/>
              </a:ext>
            </a:extLst>
          </p:cNvPr>
          <p:cNvSpPr txBox="1"/>
          <p:nvPr/>
        </p:nvSpPr>
        <p:spPr>
          <a:xfrm>
            <a:off x="2870869" y="55983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글 삭제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BB960-699F-B128-5636-4F1C1A3E1AE7}"/>
              </a:ext>
            </a:extLst>
          </p:cNvPr>
          <p:cNvSpPr txBox="1"/>
          <p:nvPr/>
        </p:nvSpPr>
        <p:spPr>
          <a:xfrm>
            <a:off x="8532936" y="559833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날씨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8769956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8036"/>
            <a:ext cx="5328973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캠핑장 목록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9D242D5-3466-5EA8-73BC-F087153A8181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174C84C-C831-4169-CB31-690750622CA0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D9829-836C-F10F-0384-C34F5A5666A9}"/>
              </a:ext>
            </a:extLst>
          </p:cNvPr>
          <p:cNvSpPr txBox="1"/>
          <p:nvPr/>
        </p:nvSpPr>
        <p:spPr>
          <a:xfrm>
            <a:off x="1651420" y="5598333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저장된 캠핑장 목록 출력</a:t>
            </a:r>
            <a:endParaRPr lang="en-US" altLang="ko-KR" dirty="0"/>
          </a:p>
          <a:p>
            <a:pPr algn="ctr"/>
            <a:r>
              <a:rPr lang="ko-KR" altLang="en-US" dirty="0"/>
              <a:t>정렬 및 검색 기능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C91C3-902F-408F-0AD8-EAF7B6215547}"/>
              </a:ext>
            </a:extLst>
          </p:cNvPr>
          <p:cNvSpPr txBox="1"/>
          <p:nvPr/>
        </p:nvSpPr>
        <p:spPr>
          <a:xfrm>
            <a:off x="8161936" y="5598333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페이지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캠핑장 등록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06462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8036"/>
            <a:ext cx="5328973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캠핑장 세부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A93F5-49D3-7497-07C1-50F74B0F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2" y="1504706"/>
            <a:ext cx="4934399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 descr="야외, 나무, 구름, 하늘이(가) 표시된 사진&#10;&#10;자동 생성된 설명">
            <a:extLst>
              <a:ext uri="{FF2B5EF4-FFF2-40B4-BE49-F238E27FC236}">
                <a16:creationId xmlns:a16="http://schemas.microsoft.com/office/drawing/2014/main" id="{45B552D5-599B-93F0-A258-8DBB26A93A6A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6DD0F-4E13-038C-DCFE-DA9F7479B5FB}"/>
              </a:ext>
            </a:extLst>
          </p:cNvPr>
          <p:cNvSpPr txBox="1"/>
          <p:nvPr/>
        </p:nvSpPr>
        <p:spPr>
          <a:xfrm>
            <a:off x="1927137" y="5598332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캠핑장 별 세부정보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45D8B-4139-E169-1138-9A9855DAB18F}"/>
              </a:ext>
            </a:extLst>
          </p:cNvPr>
          <p:cNvSpPr txBox="1"/>
          <p:nvPr/>
        </p:nvSpPr>
        <p:spPr>
          <a:xfrm>
            <a:off x="7789238" y="559833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사진 슬라이드 기능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204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9165"/>
            <a:ext cx="6384586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캠핑장 세부 및 등록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 descr="텍스트, 스크린샷, 나무, 웹사이트이(가) 표시된 사진&#10;&#10;자동 생성된 설명">
            <a:extLst>
              <a:ext uri="{FF2B5EF4-FFF2-40B4-BE49-F238E27FC236}">
                <a16:creationId xmlns:a16="http://schemas.microsoft.com/office/drawing/2014/main" id="{82E70ECA-556C-D48B-EFFE-345252A7E486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2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D7C3D4F-FAE3-057A-E135-6C834E45F445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5BE0E-0471-97E6-652F-3F73E4243B08}"/>
              </a:ext>
            </a:extLst>
          </p:cNvPr>
          <p:cNvSpPr txBox="1"/>
          <p:nvPr/>
        </p:nvSpPr>
        <p:spPr>
          <a:xfrm>
            <a:off x="7789238" y="559833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캠핑장 등록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425F6-2F2F-8BE3-A29C-1D171B706E1A}"/>
              </a:ext>
            </a:extLst>
          </p:cNvPr>
          <p:cNvSpPr txBox="1"/>
          <p:nvPr/>
        </p:nvSpPr>
        <p:spPr>
          <a:xfrm>
            <a:off x="1927137" y="5598334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캠핑장 디테일 내용 출력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5709554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73CF-513E-B981-8622-66021C623267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C9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0883"/>
            <a:ext cx="4363314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화면구현 및 기능 </a:t>
            </a:r>
            <a:r>
              <a:rPr lang="en-US" altLang="ko-KR" sz="2400" b="1">
                <a:latin typeface="+mj-ea"/>
                <a:ea typeface="+mj-ea"/>
              </a:rPr>
              <a:t>–</a:t>
            </a:r>
            <a:r>
              <a:rPr lang="ko-KR" altLang="en-US" sz="2400" b="1">
                <a:latin typeface="+mj-ea"/>
                <a:ea typeface="+mj-ea"/>
              </a:rPr>
              <a:t> 지도 페이지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7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028ADCE1-2F85-4F7A-0117-268C201F39FF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528B1CFE-1531-920C-5BE5-8A0D534D067D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00" y="1504800"/>
            <a:ext cx="4935600" cy="37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39D49-716E-375A-0210-D80BAE40D0AA}"/>
              </a:ext>
            </a:extLst>
          </p:cNvPr>
          <p:cNvSpPr txBox="1"/>
          <p:nvPr/>
        </p:nvSpPr>
        <p:spPr>
          <a:xfrm>
            <a:off x="1900687" y="5598333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캠핑장 주소 좌표 변환 및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좌표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0CC4-9C05-473D-9E49-79F34B89FD5E}"/>
              </a:ext>
            </a:extLst>
          </p:cNvPr>
          <p:cNvSpPr txBox="1"/>
          <p:nvPr/>
        </p:nvSpPr>
        <p:spPr>
          <a:xfrm>
            <a:off x="7337191" y="5598334"/>
            <a:ext cx="3041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각 좌표 클릭 시 해당 캠핑장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세부 페이지로 이동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8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11855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555B4-0FD8-79DE-A928-D1C018971EAA}"/>
              </a:ext>
            </a:extLst>
          </p:cNvPr>
          <p:cNvSpPr/>
          <p:nvPr/>
        </p:nvSpPr>
        <p:spPr>
          <a:xfrm>
            <a:off x="4209585" y="866434"/>
            <a:ext cx="3797687" cy="549150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460212" y="1037677"/>
            <a:ext cx="3348418" cy="46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CCCF9-DCBB-7C7F-61C7-0812947824BA}"/>
              </a:ext>
            </a:extLst>
          </p:cNvPr>
          <p:cNvSpPr txBox="1"/>
          <p:nvPr/>
        </p:nvSpPr>
        <p:spPr>
          <a:xfrm>
            <a:off x="5771218" y="5826332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송선호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9C48EA-0802-88B0-B635-B73DBE9ABF05}"/>
              </a:ext>
            </a:extLst>
          </p:cNvPr>
          <p:cNvSpPr/>
          <p:nvPr/>
        </p:nvSpPr>
        <p:spPr>
          <a:xfrm>
            <a:off x="8160487" y="866434"/>
            <a:ext cx="3797687" cy="5450852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379520" y="1057275"/>
            <a:ext cx="3348418" cy="46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13E908-C632-7064-C56E-505252AAC93D}"/>
              </a:ext>
            </a:extLst>
          </p:cNvPr>
          <p:cNvSpPr txBox="1"/>
          <p:nvPr/>
        </p:nvSpPr>
        <p:spPr>
          <a:xfrm>
            <a:off x="9716928" y="5826332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이태훈</a:t>
            </a: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50358A-771D-F201-762E-BC51DA8CEA24}"/>
              </a:ext>
            </a:extLst>
          </p:cNvPr>
          <p:cNvSpPr/>
          <p:nvPr/>
        </p:nvSpPr>
        <p:spPr>
          <a:xfrm>
            <a:off x="269059" y="866434"/>
            <a:ext cx="3797687" cy="549150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64916" y="1037677"/>
            <a:ext cx="3348418" cy="46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CC139-2FFC-ADED-34FE-46CA69E810EB}"/>
              </a:ext>
            </a:extLst>
          </p:cNvPr>
          <p:cNvSpPr txBox="1"/>
          <p:nvPr/>
        </p:nvSpPr>
        <p:spPr>
          <a:xfrm>
            <a:off x="1750429" y="5826332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김동현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9165"/>
            <a:ext cx="1196662" cy="451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느낀 점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985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9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0212" y="1057275"/>
            <a:ext cx="3348418" cy="4680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1400"/>
              <a:t> 프로젝트를 진행하며 초기 설계의 중요성을 다시금 깨닫게 되었다</a:t>
            </a:r>
            <a:r>
              <a:rPr lang="en-US" altLang="ko-KR" sz="1400"/>
              <a:t>. </a:t>
            </a:r>
            <a:r>
              <a:rPr lang="ko-KR" altLang="en-US" sz="1400"/>
              <a:t>처음에 큰 틀만 잡고 세부적인 내용은 진행하면서 채웠는데</a:t>
            </a:r>
            <a:r>
              <a:rPr lang="en-US" altLang="ko-KR" sz="1400"/>
              <a:t>, </a:t>
            </a:r>
            <a:r>
              <a:rPr lang="ko-KR" altLang="en-US" sz="1400"/>
              <a:t>그러다 보니 같은 일을 반복하는 경우가 잦게 일어났다</a:t>
            </a:r>
            <a:r>
              <a:rPr lang="en-US" altLang="ko-KR" sz="1400"/>
              <a:t>. </a:t>
            </a:r>
            <a:r>
              <a:rPr lang="ko-KR" altLang="en-US" sz="1400"/>
              <a:t>이렇게 반복하다 보니 프로그램에 좀 더 익숙해지는 감은 있지만</a:t>
            </a:r>
            <a:r>
              <a:rPr lang="en-US" altLang="ko-KR" sz="1400"/>
              <a:t>, </a:t>
            </a:r>
            <a:r>
              <a:rPr lang="ko-KR" altLang="en-US" sz="1400"/>
              <a:t>비효율적이라는 느낌이 들었다</a:t>
            </a:r>
            <a:r>
              <a:rPr lang="en-US" altLang="ko-KR" sz="1400"/>
              <a:t>. </a:t>
            </a:r>
            <a:r>
              <a:rPr lang="ko-KR" altLang="en-US" sz="1400"/>
              <a:t>효율적인 코드를 작성하고 효율적으로 작업하는 효율적인 개발자가 되기 위해 많은 노력이 필요하겠다</a:t>
            </a:r>
            <a:r>
              <a:rPr lang="en-US" altLang="ko-KR" sz="1400"/>
              <a:t>.</a:t>
            </a:r>
            <a:endParaRPr lang="en-US" altLang="ko-KR" sz="1400"/>
          </a:p>
          <a:p>
            <a:pPr lvl="0">
              <a:lnSpc>
                <a:spcPct val="120000"/>
              </a:lnSpc>
              <a:defRPr/>
            </a:pPr>
            <a:endParaRPr lang="en-US" altLang="ko-KR" sz="1400"/>
          </a:p>
          <a:p>
            <a:pPr lvl="0">
              <a:lnSpc>
                <a:spcPct val="120000"/>
              </a:lnSpc>
              <a:defRPr/>
            </a:pPr>
            <a:r>
              <a:rPr lang="ko-KR" altLang="en-US" sz="1400"/>
              <a:t> 팀프로젝트인만큼 팀원들 간의 소통이 제일 중요하다는 것을 실감했다</a:t>
            </a:r>
            <a:r>
              <a:rPr lang="en-US" altLang="ko-KR" sz="1400"/>
              <a:t>. </a:t>
            </a:r>
            <a:r>
              <a:rPr lang="ko-KR" altLang="en-US" sz="1400"/>
              <a:t>특히 </a:t>
            </a:r>
            <a:endParaRPr lang="ko-KR" altLang="en-US" sz="1400"/>
          </a:p>
          <a:p>
            <a:pPr lvl="0">
              <a:lnSpc>
                <a:spcPct val="120000"/>
              </a:lnSpc>
              <a:defRPr/>
            </a:pPr>
            <a:r>
              <a:rPr lang="ko-KR" altLang="en-US" sz="1400"/>
              <a:t>병합과정에서 제대로 의사소통이 되지 않아 덮어쓰기가 되는 경우가 몇 번 있었다</a:t>
            </a:r>
            <a:r>
              <a:rPr lang="en-US" altLang="ko-KR" sz="1400"/>
              <a:t>. </a:t>
            </a:r>
            <a:r>
              <a:rPr lang="ko-KR" altLang="en-US" sz="1400"/>
              <a:t>자주 병합을 해 놓아서 다행이었다</a:t>
            </a:r>
            <a:r>
              <a:rPr lang="en-US" altLang="ko-KR" sz="1400"/>
              <a:t>. </a:t>
            </a:r>
            <a:r>
              <a:rPr lang="ko-KR" altLang="en-US" sz="1400"/>
              <a:t>그 외에도 자잘하게 좀 더 의사소통이 잘 되었다면 하는 부분들이 있었다</a:t>
            </a:r>
            <a:r>
              <a:rPr lang="en-US" altLang="ko-KR" sz="1400"/>
              <a:t>.</a:t>
            </a:r>
            <a:endParaRPr kumimoji="1"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8332960" y="1057275"/>
            <a:ext cx="3348000" cy="4693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 처음 시작했을 때엔 어떤 주제를 할지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많이 고민했던 것 같다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하지만 형들이 잘 이끌어주어서 끝까지 할 수 있었던 것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같아 고마웠습니다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제 실력에 할 수 있을까 많이 고민했습니다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혼자였으면 하지 못하였고 함께 여서 가능하다는 것을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많이 느끼며 코딩을 하며 협동심 또한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많이 중요하다고 느꼈습니다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 다음으로 코딩에 흥미를 느꼈습니다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학교를 다니며 배우며 흥미가 많이 떨어져 있는 상태로 이 수업을 듣게 되었습니다</a:t>
            </a:r>
            <a:r>
              <a:rPr kumimoji="1" lang="en-US" altLang="ko-KR" sz="1400"/>
              <a:t>.</a:t>
            </a:r>
            <a:r>
              <a:rPr kumimoji="1" lang="ko-KR" altLang="en-US" sz="1400"/>
              <a:t> 강사님께서 실무에 사용하는 것들을 저희가 알아듣기 쉽게 간단하게 설명하여 주셨고 그것을 통하여 프로젝트를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만들어가며 제가 입력하는 것들이 화면으로 구현됨으로 인하여 다시 큰 재미를 느꼈습니다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915" y="1057275"/>
            <a:ext cx="3418981" cy="417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  두 번의 프로젝트를 </a:t>
            </a:r>
            <a:r>
              <a:rPr kumimoji="1" lang="en" altLang="ko-KR" sz="1400"/>
              <a:t>SpringBoot</a:t>
            </a:r>
            <a:r>
              <a:rPr kumimoji="1" lang="ko-KR" altLang="en-US" sz="1400"/>
              <a:t>를 활용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해보았는데 이전에 배웠던 방식 외에도 </a:t>
            </a:r>
            <a:r>
              <a:rPr kumimoji="1" lang="en" altLang="ko-KR" sz="1400"/>
              <a:t>API </a:t>
            </a:r>
            <a:r>
              <a:rPr kumimoji="1" lang="ko-KR" altLang="en-US" sz="1400"/>
              <a:t>활용 및 </a:t>
            </a:r>
            <a:r>
              <a:rPr kumimoji="1" lang="en" altLang="ko-KR" sz="1400"/>
              <a:t>Model </a:t>
            </a:r>
            <a:r>
              <a:rPr kumimoji="1" lang="ko-KR" altLang="en-US" sz="1400"/>
              <a:t>등을 사용하여 다양한 방법을 경험 해 볼 수 있었으며 마주한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오류를 해결하기위해 생각해보면서 부족하였던 부분의 개념을 정리 해 볼 수 있는 시간도 가질 수 있었다고 생각하였습니다</a:t>
            </a:r>
            <a:r>
              <a:rPr kumimoji="1" lang="en-US" altLang="ko-KR" sz="1400"/>
              <a:t>.</a:t>
            </a:r>
            <a:endParaRPr kumimoji="1" lang="en-US" altLang="ko-KR" sz="1400"/>
          </a:p>
          <a:p>
            <a:pPr lvl="0">
              <a:lnSpc>
                <a:spcPct val="120000"/>
              </a:lnSpc>
              <a:defRPr/>
            </a:pPr>
            <a:r>
              <a:rPr kumimoji="1" lang="en-US" altLang="ko-KR" sz="1400"/>
              <a:t> </a:t>
            </a:r>
            <a:endParaRPr kumimoji="1" lang="en-US" altLang="ko-KR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프로젝트를 구성해나가는 과정에서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팀원들과 의견소통 및 진행과정 공유를 </a:t>
            </a:r>
            <a:endParaRPr kumimoji="1" lang="ko-KR" altLang="en-US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하면서 협업의 중요성을 알 수 있게 되었습니다</a:t>
            </a:r>
            <a:r>
              <a:rPr kumimoji="1" lang="en-US" altLang="ko-KR" sz="1400"/>
              <a:t>.</a:t>
            </a:r>
            <a:endParaRPr kumimoji="1" lang="en-US" altLang="ko-KR" sz="1400"/>
          </a:p>
          <a:p>
            <a:pPr lvl="0">
              <a:lnSpc>
                <a:spcPct val="120000"/>
              </a:lnSpc>
              <a:defRPr/>
            </a:pPr>
            <a:endParaRPr kumimoji="1" lang="en-US" altLang="ko-KR" sz="1400"/>
          </a:p>
          <a:p>
            <a:pPr lvl="0">
              <a:lnSpc>
                <a:spcPct val="120000"/>
              </a:lnSpc>
              <a:defRPr/>
            </a:pPr>
            <a:r>
              <a:rPr kumimoji="1" lang="ko-KR" altLang="en-US" sz="1400"/>
              <a:t>기존의 배웠던 것을 다듬으며 </a:t>
            </a:r>
            <a:r>
              <a:rPr kumimoji="1" lang="en" altLang="ko-KR" sz="1400"/>
              <a:t>JPA, Liux </a:t>
            </a:r>
            <a:r>
              <a:rPr kumimoji="1" lang="ko-KR" altLang="en-US" sz="1400"/>
              <a:t>등 이후에 추가적으로 배워보고싶은 기술들이 생겼습니다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203433881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2230" y="1458128"/>
            <a:ext cx="3744666" cy="3997492"/>
          </a:xfrm>
          <a:prstGeom prst="rect">
            <a:avLst/>
          </a:prstGeom>
          <a:solidFill>
            <a:srgbClr val="ffe7d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87368" y="1458128"/>
            <a:ext cx="3744666" cy="3997491"/>
          </a:xfrm>
          <a:prstGeom prst="rect">
            <a:avLst/>
          </a:prstGeom>
          <a:solidFill>
            <a:srgbClr val="ffe7d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52506" y="1458130"/>
            <a:ext cx="3744666" cy="3997490"/>
          </a:xfrm>
          <a:prstGeom prst="rect">
            <a:avLst/>
          </a:prstGeom>
          <a:solidFill>
            <a:srgbClr val="ffe7d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420" y="253328"/>
            <a:ext cx="690709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103" y="289165"/>
            <a:ext cx="2164486" cy="451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개선 및 보완점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44CE6-F002-9158-C4D1-699AC517709C}"/>
              </a:ext>
            </a:extLst>
          </p:cNvPr>
          <p:cNvSpPr txBox="1"/>
          <p:nvPr/>
        </p:nvSpPr>
        <p:spPr>
          <a:xfrm>
            <a:off x="8325440" y="1616243"/>
            <a:ext cx="3200400" cy="353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프론트 엔드 요소를 신경을 많이 써서 </a:t>
            </a:r>
            <a:r>
              <a:rPr kumimoji="1" lang="ko-KR" altLang="en-US" sz="1600" dirty="0" err="1"/>
              <a:t>백엔드</a:t>
            </a:r>
            <a:r>
              <a:rPr kumimoji="1" lang="ko-KR" altLang="en-US" sz="1600" dirty="0"/>
              <a:t> 적인 요소를 신경 많이 못쓴 것 같다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 관리자 페이지도 아직 미흡하다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그렇기에 관리자페이지 및 </a:t>
            </a:r>
            <a:r>
              <a:rPr kumimoji="1" lang="ko-KR" altLang="en-US" sz="1600" dirty="0" err="1"/>
              <a:t>백엔드적인</a:t>
            </a:r>
            <a:r>
              <a:rPr kumimoji="1" lang="ko-KR" altLang="en-US" sz="1600" dirty="0"/>
              <a:t> 요소를 추가로 보완한다면 더 좋은 프로젝트가 될 거 같다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 err="1"/>
              <a:t>디비</a:t>
            </a:r>
            <a:r>
              <a:rPr kumimoji="1" lang="ko-KR" altLang="en-US" sz="1600" dirty="0"/>
              <a:t> 작성 시에도 </a:t>
            </a:r>
            <a:r>
              <a:rPr kumimoji="1" lang="en-US" altLang="ko-KR" sz="1600" dirty="0"/>
              <a:t>join</a:t>
            </a:r>
            <a:r>
              <a:rPr kumimoji="1" lang="ko-KR" altLang="en-US" sz="1600" dirty="0"/>
              <a:t>같은 것으로 많이 묶어 사용 했는데  </a:t>
            </a:r>
            <a:r>
              <a:rPr kumimoji="1" lang="ko-KR" altLang="en-US" sz="1600" dirty="0" err="1"/>
              <a:t>디비를</a:t>
            </a:r>
            <a:r>
              <a:rPr kumimoji="1" lang="ko-KR" altLang="en-US" sz="1600" dirty="0"/>
              <a:t> 좀 더 간략하게 작성하고 결합도가 떨어지게 작성한다면 더 좋을 거 같다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459501" y="1616242"/>
            <a:ext cx="3200400" cy="349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결과물이 사용자 페이지에 너무 </a:t>
            </a:r>
            <a:endParaRPr lang="ko-KR" altLang="en-US" sz="1600"/>
          </a:p>
          <a:p>
            <a:pPr lvl="0">
              <a:defRPr/>
            </a:pPr>
            <a:r>
              <a:rPr lang="ko-KR" altLang="en-US" sz="1600"/>
              <a:t>집중됨</a:t>
            </a:r>
            <a:r>
              <a:rPr lang="en-US" altLang="ko-KR" sz="1600"/>
              <a:t>. </a:t>
            </a:r>
            <a:r>
              <a:rPr lang="ko-KR" altLang="en-US" sz="1600"/>
              <a:t>관리자 페이지를 더 보완</a:t>
            </a:r>
            <a:endParaRPr lang="ko-KR" altLang="en-US" sz="1600"/>
          </a:p>
          <a:p>
            <a:pPr lvl="0">
              <a:defRPr/>
            </a:pPr>
            <a:r>
              <a:rPr lang="en-US" altLang="ko-KR" sz="1600"/>
              <a:t> </a:t>
            </a:r>
            <a:r>
              <a:rPr lang="ko-KR" altLang="en-US" sz="1600"/>
              <a:t>할 예정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 sz="1600"/>
              <a:t>새로 배운 기능들을 추가하려다  </a:t>
            </a:r>
            <a:endParaRPr lang="ko-KR" altLang="en-US" sz="1600"/>
          </a:p>
          <a:p>
            <a:pPr lvl="0">
              <a:defRPr/>
            </a:pPr>
            <a:r>
              <a:rPr lang="ko-KR" altLang="en-US" sz="1600"/>
              <a:t>  보니 마무리가 완벽하지 못했음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r>
              <a:rPr lang="ko-KR" altLang="en-US" sz="1600"/>
              <a:t>  슬라이드 기능에 사소하지만 </a:t>
            </a:r>
            <a:endParaRPr lang="ko-KR" altLang="en-US" sz="1600"/>
          </a:p>
          <a:p>
            <a:pPr lvl="0">
              <a:defRPr/>
            </a:pPr>
            <a:r>
              <a:rPr lang="ko-KR" altLang="en-US" sz="1600"/>
              <a:t>  거슬리는 부분이 있음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 sz="1600"/>
              <a:t>캠핑장 등록 과정에서 </a:t>
            </a:r>
            <a:r>
              <a:rPr lang="en-US" altLang="ko-KR" sz="1600"/>
              <a:t>javascript </a:t>
            </a:r>
            <a:r>
              <a:rPr lang="ko-KR" altLang="en-US" sz="1600"/>
              <a:t>적용 오류 발생 확인</a:t>
            </a:r>
            <a:r>
              <a:rPr lang="en-US" altLang="ko-KR" sz="1600"/>
              <a:t>.</a:t>
            </a:r>
            <a:r>
              <a:rPr lang="ko-KR" altLang="en-US" sz="1600"/>
              <a:t>좀 더 깔끔하고 완벽하게 다듬을 예정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r>
              <a:rPr lang="ko-KR" altLang="en-US" sz="1600"/>
              <a:t>카카오 지도 </a:t>
            </a:r>
            <a:r>
              <a:rPr lang="en-US" altLang="ko-KR" sz="1600"/>
              <a:t>api</a:t>
            </a:r>
            <a:r>
              <a:rPr lang="ko-KR" altLang="en-US" sz="1600"/>
              <a:t>의 좀 더 다양한</a:t>
            </a:r>
            <a:endParaRPr lang="ko-KR" altLang="en-US" sz="1600"/>
          </a:p>
          <a:p>
            <a:pPr lvl="0">
              <a:defRPr/>
            </a:pPr>
            <a:r>
              <a:rPr lang="ko-KR" altLang="en-US" sz="1600"/>
              <a:t>활용 방안 고안 예정</a:t>
            </a:r>
            <a:r>
              <a:rPr lang="en-US" altLang="ko-KR" sz="1600"/>
              <a:t>.</a:t>
            </a:r>
            <a:endParaRPr kumimoji="1" lang="ko-KR" altLang="en-US" sz="1600"/>
          </a:p>
        </p:txBody>
      </p:sp>
      <p:sp>
        <p:nvSpPr>
          <p:cNvPr id="9" name="TextBox 3"/>
          <p:cNvSpPr txBox="1"/>
          <p:nvPr/>
        </p:nvSpPr>
        <p:spPr>
          <a:xfrm>
            <a:off x="594362" y="1616242"/>
            <a:ext cx="3200401" cy="203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+mj-ea"/>
                <a:ea typeface="+mj-ea"/>
              </a:rPr>
              <a:t>데이터베이스의 테이블 관계를 </a:t>
            </a:r>
            <a:endParaRPr lang="ko-KR" altLang="en-US" sz="1600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1600">
                <a:latin typeface="+mj-ea"/>
                <a:ea typeface="+mj-ea"/>
              </a:rPr>
              <a:t>조금 더 깔끔하게 구성 할 수 있도록 생각해 볼 것 </a:t>
            </a:r>
            <a:endParaRPr lang="ko-KR" altLang="en-US" sz="1600">
              <a:latin typeface="+mj-ea"/>
              <a:ea typeface="+mj-ea"/>
            </a:endParaRPr>
          </a:p>
          <a:p>
            <a:pPr lvl="0">
              <a:defRPr/>
            </a:pPr>
            <a:endParaRPr lang="ko-KR" altLang="en-US" sz="1600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1600">
                <a:latin typeface="+mj-ea"/>
                <a:ea typeface="+mj-ea"/>
              </a:rPr>
              <a:t>중복된 코드의 사용을 최소화 하며 객체지향언어의 장점인 코드의 재사용을 효율적으로 할 수 있도록 노력 할 것 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E3302-5E86-3DB0-5702-281DAAD63B7C}"/>
              </a:ext>
            </a:extLst>
          </p:cNvPr>
          <p:cNvSpPr txBox="1"/>
          <p:nvPr/>
        </p:nvSpPr>
        <p:spPr>
          <a:xfrm>
            <a:off x="1717509" y="57521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김동현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F2781-97EE-13CE-CF7E-124303A9ED4A}"/>
              </a:ext>
            </a:extLst>
          </p:cNvPr>
          <p:cNvSpPr txBox="1"/>
          <p:nvPr/>
        </p:nvSpPr>
        <p:spPr>
          <a:xfrm>
            <a:off x="9447785" y="57521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이태훈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50C19-6182-212F-9AA0-3CA8C6E21FC8}"/>
              </a:ext>
            </a:extLst>
          </p:cNvPr>
          <p:cNvSpPr txBox="1"/>
          <p:nvPr/>
        </p:nvSpPr>
        <p:spPr>
          <a:xfrm>
            <a:off x="5582647" y="57521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송선호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182217" y="245821"/>
            <a:ext cx="631052" cy="57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10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445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79940C-039D-3E4C-800C-3F29103A3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4A275-A7EF-17EA-9841-C9984B2C1F22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16E35-5E84-A795-328B-66854345473C}"/>
              </a:ext>
            </a:extLst>
          </p:cNvPr>
          <p:cNvSpPr txBox="1"/>
          <p:nvPr/>
        </p:nvSpPr>
        <p:spPr>
          <a:xfrm>
            <a:off x="4560160" y="549610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473386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D67666-8531-7A79-7940-0A2E3447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783D52B-5238-33C7-9361-5AC734C38412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C4294C-3292-1DC6-72ED-78AB93E8037F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FDD6D31-923A-8BF2-345B-B41BFA4702C9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5" name="그래픽 5" descr="트레일러">
                  <a:extLst>
                    <a:ext uri="{FF2B5EF4-FFF2-40B4-BE49-F238E27FC236}">
                      <a16:creationId xmlns:a16="http://schemas.microsoft.com/office/drawing/2014/main" id="{081FD3CE-C1C7-E72D-28CC-BE01E816FB23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F8E9B708-48B3-573F-B043-5178B4B5CE7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4C78307E-411D-AD23-CB6F-05C3B685DAEA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7B33BAB2-CF7A-2D41-224A-C87DF8416BAC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6" name="그래픽 7" descr="백팩">
                  <a:extLst>
                    <a:ext uri="{FF2B5EF4-FFF2-40B4-BE49-F238E27FC236}">
                      <a16:creationId xmlns:a16="http://schemas.microsoft.com/office/drawing/2014/main" id="{3E88410E-F82A-BEFF-CD85-77D97501A1B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7" name="그래픽 9" descr="피크닉 테이블">
                  <a:extLst>
                    <a:ext uri="{FF2B5EF4-FFF2-40B4-BE49-F238E27FC236}">
                      <a16:creationId xmlns:a16="http://schemas.microsoft.com/office/drawing/2014/main" id="{51AE2F6B-BDDF-7FC3-254C-2908431ACD8D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1" descr="하이킹">
                  <a:extLst>
                    <a:ext uri="{FF2B5EF4-FFF2-40B4-BE49-F238E27FC236}">
                      <a16:creationId xmlns:a16="http://schemas.microsoft.com/office/drawing/2014/main" id="{A2569AB0-AF00-9D47-CEE7-2D306ED87A41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0A57D9B-89A0-8D95-DD73-D5972E2F5890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F03C9FC-3194-6585-47EE-C27A738F7B9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99EED03A-4F17-B0A3-47D7-64FE90BC24DF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299B21EA-1A4C-2456-1A96-1FCEABA92D5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0BBBC857-1411-908C-9A48-DB05E859637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13" descr="텐트">
                  <a:extLst>
                    <a:ext uri="{FF2B5EF4-FFF2-40B4-BE49-F238E27FC236}">
                      <a16:creationId xmlns:a16="http://schemas.microsoft.com/office/drawing/2014/main" id="{EB823F38-1F14-1577-1A78-F76E1027D1D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0" name="그래픽 15" descr="모닥불">
                  <a:extLst>
                    <a:ext uri="{FF2B5EF4-FFF2-40B4-BE49-F238E27FC236}">
                      <a16:creationId xmlns:a16="http://schemas.microsoft.com/office/drawing/2014/main" id="{E9F5C745-6B00-97A3-3EF6-47EE9E8670A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283A6D1-1233-EBC3-1908-C8248D8439E5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818A066F-1887-4B31-82F8-5C92A905E9BA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B348461-C6B7-3683-8CFF-8A0F94F8E952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9" name="그래픽 5" descr="트레일러">
                  <a:extLst>
                    <a:ext uri="{FF2B5EF4-FFF2-40B4-BE49-F238E27FC236}">
                      <a16:creationId xmlns:a16="http://schemas.microsoft.com/office/drawing/2014/main" id="{8C1961EB-DD28-DEAC-265E-CD188950EA9B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E40B7867-468F-0AD9-8D8B-33109B6A0B0B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666F3908-6BFD-5133-9490-DA4D704F4B37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4E1207B5-4990-3A82-608F-2AB3837F7E3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0" name="그래픽 7" descr="백팩">
                  <a:extLst>
                    <a:ext uri="{FF2B5EF4-FFF2-40B4-BE49-F238E27FC236}">
                      <a16:creationId xmlns:a16="http://schemas.microsoft.com/office/drawing/2014/main" id="{2DC6B159-A256-1021-6F42-C46E02B3E35A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그래픽 9" descr="피크닉 테이블">
                  <a:extLst>
                    <a:ext uri="{FF2B5EF4-FFF2-40B4-BE49-F238E27FC236}">
                      <a16:creationId xmlns:a16="http://schemas.microsoft.com/office/drawing/2014/main" id="{BF3BABA8-4CFD-5F60-618C-518184F0233A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1" descr="하이킹">
                  <a:extLst>
                    <a:ext uri="{FF2B5EF4-FFF2-40B4-BE49-F238E27FC236}">
                      <a16:creationId xmlns:a16="http://schemas.microsoft.com/office/drawing/2014/main" id="{49D8EF86-BF7C-61F9-249D-D763B14CF6B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538A8F66-DE6B-610A-1D27-44129F1613CE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F6C771AF-29A9-C873-42DC-031824FE2F2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42C07E-2F72-8D56-CB85-DA3A4079EADF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655B9951-8BF9-D6F1-59CD-DB361405C7E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ADCC2AEF-72D2-D89A-2D0E-ACB383C982F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13" descr="텐트">
                  <a:extLst>
                    <a:ext uri="{FF2B5EF4-FFF2-40B4-BE49-F238E27FC236}">
                      <a16:creationId xmlns:a16="http://schemas.microsoft.com/office/drawing/2014/main" id="{0F993F59-6083-1D4B-90E8-531866F9167E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4" name="그래픽 15" descr="모닥불">
                  <a:extLst>
                    <a:ext uri="{FF2B5EF4-FFF2-40B4-BE49-F238E27FC236}">
                      <a16:creationId xmlns:a16="http://schemas.microsoft.com/office/drawing/2014/main" id="{58666673-1D81-74B2-1FE8-F910B3373F54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CEA6AD81-8B87-11A6-9A84-E1EFDAD5D14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3EF107EC-6E72-EB03-686B-561143D18C1A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7276570C-9748-EB0F-4954-31FED658C17B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3" name="그래픽 5" descr="트레일러">
                  <a:extLst>
                    <a:ext uri="{FF2B5EF4-FFF2-40B4-BE49-F238E27FC236}">
                      <a16:creationId xmlns:a16="http://schemas.microsoft.com/office/drawing/2014/main" id="{A88A004F-2381-599F-E84D-B229A46DFA2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9F495A85-9578-0727-987B-740FAC2E4666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565DB279-C030-C20D-F931-C145F505777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83C676D-CCFF-75C9-6FBE-76A180EA8E4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4" name="그래픽 7" descr="백팩">
                  <a:extLst>
                    <a:ext uri="{FF2B5EF4-FFF2-40B4-BE49-F238E27FC236}">
                      <a16:creationId xmlns:a16="http://schemas.microsoft.com/office/drawing/2014/main" id="{9B67FEB4-508E-6CE8-04F0-48368F4F8589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" name="그래픽 9" descr="피크닉 테이블">
                  <a:extLst>
                    <a:ext uri="{FF2B5EF4-FFF2-40B4-BE49-F238E27FC236}">
                      <a16:creationId xmlns:a16="http://schemas.microsoft.com/office/drawing/2014/main" id="{6BABC74F-3583-0073-358B-711376EFAA6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1" descr="하이킹">
                  <a:extLst>
                    <a:ext uri="{FF2B5EF4-FFF2-40B4-BE49-F238E27FC236}">
                      <a16:creationId xmlns:a16="http://schemas.microsoft.com/office/drawing/2014/main" id="{D146F7F6-B87E-B0F1-F1AA-BBF370D042E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E98B8B69-41CF-F94F-E7CC-95B6BA0DA5A0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3372741-8BB0-1304-D57C-677E3EAC3BC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AA5838B0-1327-D202-D34F-EAA6FEEC53C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E3B6797-821B-2BAC-CCB4-21336ADAF435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26F73C-BF00-F22E-A8D5-0971CFA2D69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13" descr="텐트">
                  <a:extLst>
                    <a:ext uri="{FF2B5EF4-FFF2-40B4-BE49-F238E27FC236}">
                      <a16:creationId xmlns:a16="http://schemas.microsoft.com/office/drawing/2014/main" id="{5CA9EB82-4C80-4098-0863-BA60A964F60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8" name="그래픽 15" descr="모닥불">
                  <a:extLst>
                    <a:ext uri="{FF2B5EF4-FFF2-40B4-BE49-F238E27FC236}">
                      <a16:creationId xmlns:a16="http://schemas.microsoft.com/office/drawing/2014/main" id="{707FBD63-C2F9-1870-0A5A-F9298B201751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6E0AA8CF-EA9F-1D5C-AFFB-E2AEEA3776C0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414B89C-BA7D-A9F3-8426-D0F927AC146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839CD1-3440-9C9B-CB5C-27BE2A6A47DF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5575AA5-DC92-528E-5332-1C042969728A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4" name="그래픽 5" descr="트레일러">
                  <a:extLst>
                    <a:ext uri="{FF2B5EF4-FFF2-40B4-BE49-F238E27FC236}">
                      <a16:creationId xmlns:a16="http://schemas.microsoft.com/office/drawing/2014/main" id="{81696171-DF25-94DC-4BAD-EBBAB250C75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CFA03A99-568F-DC47-56EF-813499F1308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1D31F38F-7D4D-752D-82F1-99661823BA6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8AC65455-CEFF-6714-341B-C7724E4317E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7" descr="백팩">
                  <a:extLst>
                    <a:ext uri="{FF2B5EF4-FFF2-40B4-BE49-F238E27FC236}">
                      <a16:creationId xmlns:a16="http://schemas.microsoft.com/office/drawing/2014/main" id="{80671442-9ECD-3514-FF4F-9632A5AEB648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그래픽 9" descr="피크닉 테이블">
                  <a:extLst>
                    <a:ext uri="{FF2B5EF4-FFF2-40B4-BE49-F238E27FC236}">
                      <a16:creationId xmlns:a16="http://schemas.microsoft.com/office/drawing/2014/main" id="{593D7E92-70BD-1844-999E-A30990DECCE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7" name="그래픽 11" descr="하이킹">
                  <a:extLst>
                    <a:ext uri="{FF2B5EF4-FFF2-40B4-BE49-F238E27FC236}">
                      <a16:creationId xmlns:a16="http://schemas.microsoft.com/office/drawing/2014/main" id="{2CCB0B22-97AD-E321-ACC2-93FC9FEEB8F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F35F2095-73F0-2756-99C3-72227BD4F1F0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189C5C4-35CF-F51E-8841-ADB2E50D88F9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9150B51C-1903-9CB1-2A8C-546FFD944352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C3D921BF-E942-F627-DA3D-0611E8DE3D1C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7813141-697E-07F6-0CB7-CC8BE2E1F49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13" descr="텐트">
                  <a:extLst>
                    <a:ext uri="{FF2B5EF4-FFF2-40B4-BE49-F238E27FC236}">
                      <a16:creationId xmlns:a16="http://schemas.microsoft.com/office/drawing/2014/main" id="{06CE49A8-D7BA-B605-D453-44A4F50935E5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9" name="그래픽 15" descr="모닥불">
                  <a:extLst>
                    <a:ext uri="{FF2B5EF4-FFF2-40B4-BE49-F238E27FC236}">
                      <a16:creationId xmlns:a16="http://schemas.microsoft.com/office/drawing/2014/main" id="{2B9805E4-C02B-2868-ED03-42626C6E4188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8F47A3F4-24AF-C289-683C-A396571FA7E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B482CFA6-F35F-21E4-E2E6-BAF3922604D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923230B-E84B-F48D-F8D2-A522F905939F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8" name="그래픽 5" descr="트레일러">
                  <a:extLst>
                    <a:ext uri="{FF2B5EF4-FFF2-40B4-BE49-F238E27FC236}">
                      <a16:creationId xmlns:a16="http://schemas.microsoft.com/office/drawing/2014/main" id="{5DA84F26-67F3-B1D9-4195-D5C28761544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05FA67CB-33D2-C146-94A0-AB364787C0C0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8C5959CB-A13F-C448-4CE7-69ED0F1DB77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C7F42F69-E6D8-619F-8C90-8F415199F53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7" descr="백팩">
                  <a:extLst>
                    <a:ext uri="{FF2B5EF4-FFF2-40B4-BE49-F238E27FC236}">
                      <a16:creationId xmlns:a16="http://schemas.microsoft.com/office/drawing/2014/main" id="{726DDF40-160B-F78F-89FC-5F9EB4515FB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그래픽 9" descr="피크닉 테이블">
                  <a:extLst>
                    <a:ext uri="{FF2B5EF4-FFF2-40B4-BE49-F238E27FC236}">
                      <a16:creationId xmlns:a16="http://schemas.microsoft.com/office/drawing/2014/main" id="{8C268461-54DE-902F-444A-9EDC10FC062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1" name="그래픽 11" descr="하이킹">
                  <a:extLst>
                    <a:ext uri="{FF2B5EF4-FFF2-40B4-BE49-F238E27FC236}">
                      <a16:creationId xmlns:a16="http://schemas.microsoft.com/office/drawing/2014/main" id="{4AAF9CE7-C137-D30F-F147-8533E681CFE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E5F9726F-2BD6-876A-5673-43E0083CA750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FDEF53B-60E2-BE9B-C0C9-4D0631C3667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828B5F31-83E1-424B-ED18-3C049B975B23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43365D6B-95A0-A225-DFE1-6F2305792B8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31C35D18-927C-03EB-F06E-F24CCAEA00B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13" descr="텐트">
                  <a:extLst>
                    <a:ext uri="{FF2B5EF4-FFF2-40B4-BE49-F238E27FC236}">
                      <a16:creationId xmlns:a16="http://schemas.microsoft.com/office/drawing/2014/main" id="{83B21FCE-E730-B580-41D7-D1B9C66EC9C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3" name="그래픽 15" descr="모닥불">
                  <a:extLst>
                    <a:ext uri="{FF2B5EF4-FFF2-40B4-BE49-F238E27FC236}">
                      <a16:creationId xmlns:a16="http://schemas.microsoft.com/office/drawing/2014/main" id="{7773A27A-C5C9-FB84-16A9-6A533E29FE61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0927C7E4-1934-F6D4-89F3-DA731C1BA34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4497A222-038D-DD49-9D2D-5ACFD5EB486A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8CF894B-A818-AB50-C9E2-5B699093C4AC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0" name="그래픽 5" descr="트레일러">
                  <a:extLst>
                    <a:ext uri="{FF2B5EF4-FFF2-40B4-BE49-F238E27FC236}">
                      <a16:creationId xmlns:a16="http://schemas.microsoft.com/office/drawing/2014/main" id="{A957A4E5-F5FA-BB92-9417-FE6A3023812B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13806FE0-E55E-FDE7-B3FD-87C08024F5DC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E922176A-E1A6-E1F9-49D3-3D6629CA74E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7FB24F33-D4F7-6A7E-8635-4067E63D0AC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" name="그래픽 7" descr="백팩">
                  <a:extLst>
                    <a:ext uri="{FF2B5EF4-FFF2-40B4-BE49-F238E27FC236}">
                      <a16:creationId xmlns:a16="http://schemas.microsoft.com/office/drawing/2014/main" id="{A68C7B1C-13F8-34EB-E9C3-02D588A6CF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" name="그래픽 9" descr="피크닉 테이블">
                  <a:extLst>
                    <a:ext uri="{FF2B5EF4-FFF2-40B4-BE49-F238E27FC236}">
                      <a16:creationId xmlns:a16="http://schemas.microsoft.com/office/drawing/2014/main" id="{DBF42C70-CB25-5BCD-D6BD-38399F5BFF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" name="그래픽 11" descr="하이킹">
                  <a:extLst>
                    <a:ext uri="{FF2B5EF4-FFF2-40B4-BE49-F238E27FC236}">
                      <a16:creationId xmlns:a16="http://schemas.microsoft.com/office/drawing/2014/main" id="{71017192-D6D4-6B66-7D0D-D56D6F31B9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6CC9CD92-8E63-4BF6-2736-F92B0C10BF1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F2618783-3E7E-1AA0-93EF-44C77C8A49D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F54C31E9-4BDE-365B-CDD5-A99573B2BB2A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81D1468C-682E-C341-4BF7-FA78757990EE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721DDCE-0BFF-E5F9-605A-CAF79980397E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" name="그래픽 13" descr="텐트">
                  <a:extLst>
                    <a:ext uri="{FF2B5EF4-FFF2-40B4-BE49-F238E27FC236}">
                      <a16:creationId xmlns:a16="http://schemas.microsoft.com/office/drawing/2014/main" id="{661D9433-A2A2-1534-8120-9EE54BE4D6E7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5" name="그래픽 15" descr="모닥불">
                  <a:extLst>
                    <a:ext uri="{FF2B5EF4-FFF2-40B4-BE49-F238E27FC236}">
                      <a16:creationId xmlns:a16="http://schemas.microsoft.com/office/drawing/2014/main" id="{3E8A25B7-42C7-48D4-2E85-B8D934B2904E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15EB9825-6E60-CCF9-4A6F-6FA0EA8AFCF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8F94DA24-0473-5C99-9AB8-5C8880763097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9288B9C-534B-61C3-39B4-A2DB3687F1A6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95CAC2-7A37-BB50-9623-396C1FB6B2DA}"/>
              </a:ext>
            </a:extLst>
          </p:cNvPr>
          <p:cNvSpPr txBox="1"/>
          <p:nvPr/>
        </p:nvSpPr>
        <p:spPr>
          <a:xfrm>
            <a:off x="467360" y="5897880"/>
            <a:ext cx="7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QnA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C92EBDB-B25D-6AFA-2775-2F7EBB9CF5B5}"/>
              </a:ext>
            </a:extLst>
          </p:cNvPr>
          <p:cNvSpPr txBox="1"/>
          <p:nvPr/>
        </p:nvSpPr>
        <p:spPr>
          <a:xfrm>
            <a:off x="395516" y="3752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773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22742-3F7A-027A-2DB0-F756233BA430}"/>
              </a:ext>
            </a:extLst>
          </p:cNvPr>
          <p:cNvSpPr txBox="1"/>
          <p:nvPr/>
        </p:nvSpPr>
        <p:spPr>
          <a:xfrm>
            <a:off x="4692410" y="307505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757759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94385" y="280883"/>
            <a:ext cx="2081891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프로젝트 개요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59F95F-4916-6C7D-C625-BE17B80C2B01}"/>
              </a:ext>
            </a:extLst>
          </p:cNvPr>
          <p:cNvGrpSpPr/>
          <p:nvPr/>
        </p:nvGrpSpPr>
        <p:grpSpPr>
          <a:xfrm>
            <a:off x="1290599" y="1033262"/>
            <a:ext cx="1653829" cy="1644373"/>
            <a:chOff x="0" y="0"/>
            <a:chExt cx="2557411" cy="25574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2B39BD-DDF5-68D5-B825-E6E2A7887191}"/>
                </a:ext>
              </a:extLst>
            </p:cNvPr>
            <p:cNvGrpSpPr/>
            <p:nvPr/>
          </p:nvGrpSpPr>
          <p:grpSpPr>
            <a:xfrm>
              <a:off x="0" y="0"/>
              <a:ext cx="2557411" cy="2557411"/>
              <a:chOff x="0" y="0"/>
              <a:chExt cx="6350000" cy="63500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7D27962-27A5-E044-F098-EA63B19A518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endParaRPr lang="ko-KR" altLang="en-US" sz="120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E8299-6C15-7159-8A61-6E5C0B4E1E97}"/>
                </a:ext>
              </a:extLst>
            </p:cNvPr>
            <p:cNvSpPr txBox="1"/>
            <p:nvPr/>
          </p:nvSpPr>
          <p:spPr>
            <a:xfrm>
              <a:off x="365847" y="1048128"/>
              <a:ext cx="1825719" cy="43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866" b="1" dirty="0">
                  <a:solidFill>
                    <a:srgbClr val="272727"/>
                  </a:solidFill>
                  <a:latin typeface="Gothic A1 Bold"/>
                </a:rPr>
                <a:t>설명</a:t>
              </a:r>
              <a:endParaRPr lang="en-US" sz="1866" b="1" dirty="0">
                <a:solidFill>
                  <a:srgbClr val="272727"/>
                </a:solidFill>
                <a:latin typeface="Gothic A1 Bold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A28008A2-3434-DC66-C3BA-2DF14AA695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20723" y="742990"/>
            <a:ext cx="354168" cy="346164"/>
            <a:chOff x="5698" y="3183"/>
            <a:chExt cx="119" cy="114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9EF7474A-D7B5-216D-2145-EAD7C987C2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03" y="3183"/>
              <a:ext cx="11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938214B-7F67-F19E-5C98-3859A26A9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8" y="3195"/>
              <a:ext cx="107" cy="86"/>
            </a:xfrm>
            <a:custGeom>
              <a:avLst/>
              <a:gdLst>
                <a:gd name="T0" fmla="*/ 48 w 220"/>
                <a:gd name="T1" fmla="*/ 14 h 178"/>
                <a:gd name="T2" fmla="*/ 48 w 220"/>
                <a:gd name="T3" fmla="*/ 138 h 178"/>
                <a:gd name="T4" fmla="*/ 39 w 220"/>
                <a:gd name="T5" fmla="*/ 147 h 178"/>
                <a:gd name="T6" fmla="*/ 39 w 220"/>
                <a:gd name="T7" fmla="*/ 5 h 178"/>
                <a:gd name="T8" fmla="*/ 48 w 220"/>
                <a:gd name="T9" fmla="*/ 14 h 178"/>
                <a:gd name="T10" fmla="*/ 75 w 220"/>
                <a:gd name="T11" fmla="*/ 41 h 178"/>
                <a:gd name="T12" fmla="*/ 75 w 220"/>
                <a:gd name="T13" fmla="*/ 111 h 178"/>
                <a:gd name="T14" fmla="*/ 66 w 220"/>
                <a:gd name="T15" fmla="*/ 120 h 178"/>
                <a:gd name="T16" fmla="*/ 66 w 220"/>
                <a:gd name="T17" fmla="*/ 32 h 178"/>
                <a:gd name="T18" fmla="*/ 75 w 220"/>
                <a:gd name="T19" fmla="*/ 41 h 178"/>
                <a:gd name="T20" fmla="*/ 145 w 220"/>
                <a:gd name="T21" fmla="*/ 32 h 178"/>
                <a:gd name="T22" fmla="*/ 154 w 220"/>
                <a:gd name="T23" fmla="*/ 32 h 178"/>
                <a:gd name="T24" fmla="*/ 154 w 220"/>
                <a:gd name="T25" fmla="*/ 120 h 178"/>
                <a:gd name="T26" fmla="*/ 145 w 220"/>
                <a:gd name="T27" fmla="*/ 111 h 178"/>
                <a:gd name="T28" fmla="*/ 145 w 220"/>
                <a:gd name="T29" fmla="*/ 41 h 178"/>
                <a:gd name="T30" fmla="*/ 145 w 220"/>
                <a:gd name="T31" fmla="*/ 32 h 178"/>
                <a:gd name="T32" fmla="*/ 172 w 220"/>
                <a:gd name="T33" fmla="*/ 5 h 178"/>
                <a:gd name="T34" fmla="*/ 181 w 220"/>
                <a:gd name="T35" fmla="*/ 5 h 178"/>
                <a:gd name="T36" fmla="*/ 181 w 220"/>
                <a:gd name="T37" fmla="*/ 147 h 178"/>
                <a:gd name="T38" fmla="*/ 172 w 220"/>
                <a:gd name="T39" fmla="*/ 138 h 178"/>
                <a:gd name="T40" fmla="*/ 172 w 220"/>
                <a:gd name="T41" fmla="*/ 14 h 178"/>
                <a:gd name="T42" fmla="*/ 172 w 220"/>
                <a:gd name="T43" fmla="*/ 5 h 178"/>
                <a:gd name="T44" fmla="*/ 85 w 220"/>
                <a:gd name="T45" fmla="*/ 76 h 178"/>
                <a:gd name="T46" fmla="*/ 125 w 220"/>
                <a:gd name="T47" fmla="*/ 56 h 178"/>
                <a:gd name="T48" fmla="*/ 116 w 220"/>
                <a:gd name="T49" fmla="*/ 100 h 178"/>
                <a:gd name="T50" fmla="*/ 116 w 220"/>
                <a:gd name="T51" fmla="*/ 170 h 178"/>
                <a:gd name="T52" fmla="*/ 104 w 220"/>
                <a:gd name="T53" fmla="*/ 170 h 178"/>
                <a:gd name="T54" fmla="*/ 104 w 220"/>
                <a:gd name="T55" fmla="*/ 100 h 178"/>
                <a:gd name="T56" fmla="*/ 85 w 220"/>
                <a:gd name="T57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0" h="178">
                  <a:moveTo>
                    <a:pt x="48" y="14"/>
                  </a:moveTo>
                  <a:cubicBezTo>
                    <a:pt x="14" y="48"/>
                    <a:pt x="14" y="104"/>
                    <a:pt x="48" y="138"/>
                  </a:cubicBezTo>
                  <a:cubicBezTo>
                    <a:pt x="54" y="144"/>
                    <a:pt x="45" y="152"/>
                    <a:pt x="39" y="147"/>
                  </a:cubicBezTo>
                  <a:cubicBezTo>
                    <a:pt x="0" y="108"/>
                    <a:pt x="0" y="44"/>
                    <a:pt x="39" y="5"/>
                  </a:cubicBezTo>
                  <a:cubicBezTo>
                    <a:pt x="45" y="0"/>
                    <a:pt x="54" y="8"/>
                    <a:pt x="48" y="14"/>
                  </a:cubicBezTo>
                  <a:close/>
                  <a:moveTo>
                    <a:pt x="75" y="41"/>
                  </a:moveTo>
                  <a:cubicBezTo>
                    <a:pt x="55" y="60"/>
                    <a:pt x="55" y="92"/>
                    <a:pt x="75" y="111"/>
                  </a:cubicBezTo>
                  <a:cubicBezTo>
                    <a:pt x="81" y="117"/>
                    <a:pt x="72" y="126"/>
                    <a:pt x="66" y="120"/>
                  </a:cubicBezTo>
                  <a:cubicBezTo>
                    <a:pt x="41" y="96"/>
                    <a:pt x="41" y="56"/>
                    <a:pt x="66" y="32"/>
                  </a:cubicBezTo>
                  <a:cubicBezTo>
                    <a:pt x="72" y="26"/>
                    <a:pt x="81" y="35"/>
                    <a:pt x="75" y="41"/>
                  </a:cubicBezTo>
                  <a:close/>
                  <a:moveTo>
                    <a:pt x="145" y="32"/>
                  </a:moveTo>
                  <a:cubicBezTo>
                    <a:pt x="148" y="29"/>
                    <a:pt x="152" y="29"/>
                    <a:pt x="154" y="32"/>
                  </a:cubicBezTo>
                  <a:cubicBezTo>
                    <a:pt x="179" y="56"/>
                    <a:pt x="179" y="96"/>
                    <a:pt x="154" y="120"/>
                  </a:cubicBezTo>
                  <a:cubicBezTo>
                    <a:pt x="148" y="126"/>
                    <a:pt x="139" y="117"/>
                    <a:pt x="145" y="111"/>
                  </a:cubicBezTo>
                  <a:cubicBezTo>
                    <a:pt x="165" y="92"/>
                    <a:pt x="165" y="60"/>
                    <a:pt x="145" y="41"/>
                  </a:cubicBezTo>
                  <a:cubicBezTo>
                    <a:pt x="143" y="38"/>
                    <a:pt x="143" y="34"/>
                    <a:pt x="145" y="32"/>
                  </a:cubicBezTo>
                  <a:close/>
                  <a:moveTo>
                    <a:pt x="172" y="5"/>
                  </a:moveTo>
                  <a:cubicBezTo>
                    <a:pt x="174" y="3"/>
                    <a:pt x="178" y="3"/>
                    <a:pt x="181" y="5"/>
                  </a:cubicBezTo>
                  <a:cubicBezTo>
                    <a:pt x="220" y="44"/>
                    <a:pt x="220" y="108"/>
                    <a:pt x="181" y="147"/>
                  </a:cubicBezTo>
                  <a:cubicBezTo>
                    <a:pt x="175" y="152"/>
                    <a:pt x="166" y="144"/>
                    <a:pt x="172" y="138"/>
                  </a:cubicBezTo>
                  <a:cubicBezTo>
                    <a:pt x="206" y="104"/>
                    <a:pt x="206" y="48"/>
                    <a:pt x="172" y="14"/>
                  </a:cubicBezTo>
                  <a:cubicBezTo>
                    <a:pt x="169" y="12"/>
                    <a:pt x="169" y="8"/>
                    <a:pt x="172" y="5"/>
                  </a:cubicBezTo>
                  <a:close/>
                  <a:moveTo>
                    <a:pt x="85" y="76"/>
                  </a:moveTo>
                  <a:cubicBezTo>
                    <a:pt x="85" y="55"/>
                    <a:pt x="109" y="44"/>
                    <a:pt x="125" y="56"/>
                  </a:cubicBezTo>
                  <a:cubicBezTo>
                    <a:pt x="142" y="69"/>
                    <a:pt x="136" y="95"/>
                    <a:pt x="116" y="100"/>
                  </a:cubicBezTo>
                  <a:lnTo>
                    <a:pt x="116" y="170"/>
                  </a:lnTo>
                  <a:cubicBezTo>
                    <a:pt x="116" y="178"/>
                    <a:pt x="104" y="178"/>
                    <a:pt x="104" y="170"/>
                  </a:cubicBezTo>
                  <a:lnTo>
                    <a:pt x="104" y="100"/>
                  </a:lnTo>
                  <a:cubicBezTo>
                    <a:pt x="93" y="97"/>
                    <a:pt x="85" y="87"/>
                    <a:pt x="85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42C4BAD1-3474-9F7D-2D33-DB381289349B}"/>
              </a:ext>
            </a:extLst>
          </p:cNvPr>
          <p:cNvGrpSpPr/>
          <p:nvPr/>
        </p:nvGrpSpPr>
        <p:grpSpPr>
          <a:xfrm>
            <a:off x="1294289" y="2996816"/>
            <a:ext cx="1653829" cy="1644373"/>
            <a:chOff x="0" y="0"/>
            <a:chExt cx="2557411" cy="2557411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C85AECAD-D702-AB51-389F-B3CADE7CE903}"/>
                </a:ext>
              </a:extLst>
            </p:cNvPr>
            <p:cNvGrpSpPr/>
            <p:nvPr/>
          </p:nvGrpSpPr>
          <p:grpSpPr>
            <a:xfrm>
              <a:off x="0" y="0"/>
              <a:ext cx="2557411" cy="2557411"/>
              <a:chOff x="0" y="0"/>
              <a:chExt cx="6350000" cy="6350000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FE2A05D5-7A9A-924D-C3A7-6A9E809CB8E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endParaRPr lang="ko-KR" altLang="en-US" sz="1200"/>
              </a:p>
            </p:txBody>
          </p:sp>
        </p:grp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3FE3DE83-F29A-9F3C-5BD4-7FDA2FFFA58D}"/>
                </a:ext>
              </a:extLst>
            </p:cNvPr>
            <p:cNvSpPr txBox="1"/>
            <p:nvPr/>
          </p:nvSpPr>
          <p:spPr>
            <a:xfrm>
              <a:off x="365847" y="1048128"/>
              <a:ext cx="1825719" cy="43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866" b="1" dirty="0">
                  <a:solidFill>
                    <a:srgbClr val="272727"/>
                  </a:solidFill>
                  <a:latin typeface="Gothic A1 Bold"/>
                </a:rPr>
                <a:t>주요기능</a:t>
              </a:r>
              <a:endParaRPr lang="en-US" sz="1866" b="1" dirty="0">
                <a:solidFill>
                  <a:srgbClr val="272727"/>
                </a:solidFill>
                <a:latin typeface="Gothic A1 Bold"/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11F25C9C-BC6A-88E2-DDE0-61B58A186A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38581" y="2698806"/>
            <a:ext cx="354168" cy="346164"/>
            <a:chOff x="5698" y="3183"/>
            <a:chExt cx="119" cy="114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7FA25413-2B31-FED7-C14C-5A614BA9A8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03" y="3183"/>
              <a:ext cx="11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C49BB-951E-DCC4-4829-F37CD3795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8" y="3195"/>
              <a:ext cx="107" cy="86"/>
            </a:xfrm>
            <a:custGeom>
              <a:avLst/>
              <a:gdLst>
                <a:gd name="T0" fmla="*/ 48 w 220"/>
                <a:gd name="T1" fmla="*/ 14 h 178"/>
                <a:gd name="T2" fmla="*/ 48 w 220"/>
                <a:gd name="T3" fmla="*/ 138 h 178"/>
                <a:gd name="T4" fmla="*/ 39 w 220"/>
                <a:gd name="T5" fmla="*/ 147 h 178"/>
                <a:gd name="T6" fmla="*/ 39 w 220"/>
                <a:gd name="T7" fmla="*/ 5 h 178"/>
                <a:gd name="T8" fmla="*/ 48 w 220"/>
                <a:gd name="T9" fmla="*/ 14 h 178"/>
                <a:gd name="T10" fmla="*/ 75 w 220"/>
                <a:gd name="T11" fmla="*/ 41 h 178"/>
                <a:gd name="T12" fmla="*/ 75 w 220"/>
                <a:gd name="T13" fmla="*/ 111 h 178"/>
                <a:gd name="T14" fmla="*/ 66 w 220"/>
                <a:gd name="T15" fmla="*/ 120 h 178"/>
                <a:gd name="T16" fmla="*/ 66 w 220"/>
                <a:gd name="T17" fmla="*/ 32 h 178"/>
                <a:gd name="T18" fmla="*/ 75 w 220"/>
                <a:gd name="T19" fmla="*/ 41 h 178"/>
                <a:gd name="T20" fmla="*/ 145 w 220"/>
                <a:gd name="T21" fmla="*/ 32 h 178"/>
                <a:gd name="T22" fmla="*/ 154 w 220"/>
                <a:gd name="T23" fmla="*/ 32 h 178"/>
                <a:gd name="T24" fmla="*/ 154 w 220"/>
                <a:gd name="T25" fmla="*/ 120 h 178"/>
                <a:gd name="T26" fmla="*/ 145 w 220"/>
                <a:gd name="T27" fmla="*/ 111 h 178"/>
                <a:gd name="T28" fmla="*/ 145 w 220"/>
                <a:gd name="T29" fmla="*/ 41 h 178"/>
                <a:gd name="T30" fmla="*/ 145 w 220"/>
                <a:gd name="T31" fmla="*/ 32 h 178"/>
                <a:gd name="T32" fmla="*/ 172 w 220"/>
                <a:gd name="T33" fmla="*/ 5 h 178"/>
                <a:gd name="T34" fmla="*/ 181 w 220"/>
                <a:gd name="T35" fmla="*/ 5 h 178"/>
                <a:gd name="T36" fmla="*/ 181 w 220"/>
                <a:gd name="T37" fmla="*/ 147 h 178"/>
                <a:gd name="T38" fmla="*/ 172 w 220"/>
                <a:gd name="T39" fmla="*/ 138 h 178"/>
                <a:gd name="T40" fmla="*/ 172 w 220"/>
                <a:gd name="T41" fmla="*/ 14 h 178"/>
                <a:gd name="T42" fmla="*/ 172 w 220"/>
                <a:gd name="T43" fmla="*/ 5 h 178"/>
                <a:gd name="T44" fmla="*/ 85 w 220"/>
                <a:gd name="T45" fmla="*/ 76 h 178"/>
                <a:gd name="T46" fmla="*/ 125 w 220"/>
                <a:gd name="T47" fmla="*/ 56 h 178"/>
                <a:gd name="T48" fmla="*/ 116 w 220"/>
                <a:gd name="T49" fmla="*/ 100 h 178"/>
                <a:gd name="T50" fmla="*/ 116 w 220"/>
                <a:gd name="T51" fmla="*/ 170 h 178"/>
                <a:gd name="T52" fmla="*/ 104 w 220"/>
                <a:gd name="T53" fmla="*/ 170 h 178"/>
                <a:gd name="T54" fmla="*/ 104 w 220"/>
                <a:gd name="T55" fmla="*/ 100 h 178"/>
                <a:gd name="T56" fmla="*/ 85 w 220"/>
                <a:gd name="T57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0" h="178">
                  <a:moveTo>
                    <a:pt x="48" y="14"/>
                  </a:moveTo>
                  <a:cubicBezTo>
                    <a:pt x="14" y="48"/>
                    <a:pt x="14" y="104"/>
                    <a:pt x="48" y="138"/>
                  </a:cubicBezTo>
                  <a:cubicBezTo>
                    <a:pt x="54" y="144"/>
                    <a:pt x="45" y="152"/>
                    <a:pt x="39" y="147"/>
                  </a:cubicBezTo>
                  <a:cubicBezTo>
                    <a:pt x="0" y="108"/>
                    <a:pt x="0" y="44"/>
                    <a:pt x="39" y="5"/>
                  </a:cubicBezTo>
                  <a:cubicBezTo>
                    <a:pt x="45" y="0"/>
                    <a:pt x="54" y="8"/>
                    <a:pt x="48" y="14"/>
                  </a:cubicBezTo>
                  <a:close/>
                  <a:moveTo>
                    <a:pt x="75" y="41"/>
                  </a:moveTo>
                  <a:cubicBezTo>
                    <a:pt x="55" y="60"/>
                    <a:pt x="55" y="92"/>
                    <a:pt x="75" y="111"/>
                  </a:cubicBezTo>
                  <a:cubicBezTo>
                    <a:pt x="81" y="117"/>
                    <a:pt x="72" y="126"/>
                    <a:pt x="66" y="120"/>
                  </a:cubicBezTo>
                  <a:cubicBezTo>
                    <a:pt x="41" y="96"/>
                    <a:pt x="41" y="56"/>
                    <a:pt x="66" y="32"/>
                  </a:cubicBezTo>
                  <a:cubicBezTo>
                    <a:pt x="72" y="26"/>
                    <a:pt x="81" y="35"/>
                    <a:pt x="75" y="41"/>
                  </a:cubicBezTo>
                  <a:close/>
                  <a:moveTo>
                    <a:pt x="145" y="32"/>
                  </a:moveTo>
                  <a:cubicBezTo>
                    <a:pt x="148" y="29"/>
                    <a:pt x="152" y="29"/>
                    <a:pt x="154" y="32"/>
                  </a:cubicBezTo>
                  <a:cubicBezTo>
                    <a:pt x="179" y="56"/>
                    <a:pt x="179" y="96"/>
                    <a:pt x="154" y="120"/>
                  </a:cubicBezTo>
                  <a:cubicBezTo>
                    <a:pt x="148" y="126"/>
                    <a:pt x="139" y="117"/>
                    <a:pt x="145" y="111"/>
                  </a:cubicBezTo>
                  <a:cubicBezTo>
                    <a:pt x="165" y="92"/>
                    <a:pt x="165" y="60"/>
                    <a:pt x="145" y="41"/>
                  </a:cubicBezTo>
                  <a:cubicBezTo>
                    <a:pt x="143" y="38"/>
                    <a:pt x="143" y="34"/>
                    <a:pt x="145" y="32"/>
                  </a:cubicBezTo>
                  <a:close/>
                  <a:moveTo>
                    <a:pt x="172" y="5"/>
                  </a:moveTo>
                  <a:cubicBezTo>
                    <a:pt x="174" y="3"/>
                    <a:pt x="178" y="3"/>
                    <a:pt x="181" y="5"/>
                  </a:cubicBezTo>
                  <a:cubicBezTo>
                    <a:pt x="220" y="44"/>
                    <a:pt x="220" y="108"/>
                    <a:pt x="181" y="147"/>
                  </a:cubicBezTo>
                  <a:cubicBezTo>
                    <a:pt x="175" y="152"/>
                    <a:pt x="166" y="144"/>
                    <a:pt x="172" y="138"/>
                  </a:cubicBezTo>
                  <a:cubicBezTo>
                    <a:pt x="206" y="104"/>
                    <a:pt x="206" y="48"/>
                    <a:pt x="172" y="14"/>
                  </a:cubicBezTo>
                  <a:cubicBezTo>
                    <a:pt x="169" y="12"/>
                    <a:pt x="169" y="8"/>
                    <a:pt x="172" y="5"/>
                  </a:cubicBezTo>
                  <a:close/>
                  <a:moveTo>
                    <a:pt x="85" y="76"/>
                  </a:moveTo>
                  <a:cubicBezTo>
                    <a:pt x="85" y="55"/>
                    <a:pt x="109" y="44"/>
                    <a:pt x="125" y="56"/>
                  </a:cubicBezTo>
                  <a:cubicBezTo>
                    <a:pt x="142" y="69"/>
                    <a:pt x="136" y="95"/>
                    <a:pt x="116" y="100"/>
                  </a:cubicBezTo>
                  <a:lnTo>
                    <a:pt x="116" y="170"/>
                  </a:lnTo>
                  <a:cubicBezTo>
                    <a:pt x="116" y="178"/>
                    <a:pt x="104" y="178"/>
                    <a:pt x="104" y="170"/>
                  </a:cubicBezTo>
                  <a:lnTo>
                    <a:pt x="104" y="100"/>
                  </a:lnTo>
                  <a:cubicBezTo>
                    <a:pt x="93" y="97"/>
                    <a:pt x="85" y="87"/>
                    <a:pt x="85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FBDD9511-E0B9-1F01-7406-C87EA54A6F19}"/>
              </a:ext>
            </a:extLst>
          </p:cNvPr>
          <p:cNvGrpSpPr/>
          <p:nvPr/>
        </p:nvGrpSpPr>
        <p:grpSpPr>
          <a:xfrm>
            <a:off x="1294289" y="4965609"/>
            <a:ext cx="1653829" cy="1644373"/>
            <a:chOff x="0" y="0"/>
            <a:chExt cx="2557411" cy="2557411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2DA4EFD8-7E27-02A6-5350-E9A03AC2AB16}"/>
                </a:ext>
              </a:extLst>
            </p:cNvPr>
            <p:cNvGrpSpPr/>
            <p:nvPr/>
          </p:nvGrpSpPr>
          <p:grpSpPr>
            <a:xfrm>
              <a:off x="0" y="0"/>
              <a:ext cx="2557411" cy="2557411"/>
              <a:chOff x="0" y="0"/>
              <a:chExt cx="6350000" cy="6350000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A5CA62D2-9502-B5C9-A503-7EB966126FD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endParaRPr lang="ko-KR" altLang="en-US" sz="1200"/>
              </a:p>
            </p:txBody>
          </p:sp>
        </p:grp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4484DA45-CE8D-A8AC-913A-006BBB3429DE}"/>
                </a:ext>
              </a:extLst>
            </p:cNvPr>
            <p:cNvSpPr txBox="1"/>
            <p:nvPr/>
          </p:nvSpPr>
          <p:spPr>
            <a:xfrm>
              <a:off x="365847" y="1048128"/>
              <a:ext cx="1825719" cy="43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866" b="1" dirty="0">
                  <a:solidFill>
                    <a:srgbClr val="272727"/>
                  </a:solidFill>
                  <a:latin typeface="Gothic A1 Bold"/>
                </a:rPr>
                <a:t>목표</a:t>
              </a:r>
              <a:endParaRPr lang="en-US" sz="1866" b="1" dirty="0">
                <a:solidFill>
                  <a:srgbClr val="272727"/>
                </a:solidFill>
                <a:latin typeface="Gothic A1 Bold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E4EC452D-D244-AC51-EB8C-542B2FD75A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2271" y="4659663"/>
            <a:ext cx="354168" cy="346164"/>
            <a:chOff x="5698" y="3183"/>
            <a:chExt cx="119" cy="114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D0FA0DAE-9987-FA67-E30A-7D40841AE8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03" y="3183"/>
              <a:ext cx="11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9286E86-0DE3-4794-55A7-CC7BAE065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8" y="3195"/>
              <a:ext cx="107" cy="86"/>
            </a:xfrm>
            <a:custGeom>
              <a:avLst/>
              <a:gdLst>
                <a:gd name="T0" fmla="*/ 48 w 220"/>
                <a:gd name="T1" fmla="*/ 14 h 178"/>
                <a:gd name="T2" fmla="*/ 48 w 220"/>
                <a:gd name="T3" fmla="*/ 138 h 178"/>
                <a:gd name="T4" fmla="*/ 39 w 220"/>
                <a:gd name="T5" fmla="*/ 147 h 178"/>
                <a:gd name="T6" fmla="*/ 39 w 220"/>
                <a:gd name="T7" fmla="*/ 5 h 178"/>
                <a:gd name="T8" fmla="*/ 48 w 220"/>
                <a:gd name="T9" fmla="*/ 14 h 178"/>
                <a:gd name="T10" fmla="*/ 75 w 220"/>
                <a:gd name="T11" fmla="*/ 41 h 178"/>
                <a:gd name="T12" fmla="*/ 75 w 220"/>
                <a:gd name="T13" fmla="*/ 111 h 178"/>
                <a:gd name="T14" fmla="*/ 66 w 220"/>
                <a:gd name="T15" fmla="*/ 120 h 178"/>
                <a:gd name="T16" fmla="*/ 66 w 220"/>
                <a:gd name="T17" fmla="*/ 32 h 178"/>
                <a:gd name="T18" fmla="*/ 75 w 220"/>
                <a:gd name="T19" fmla="*/ 41 h 178"/>
                <a:gd name="T20" fmla="*/ 145 w 220"/>
                <a:gd name="T21" fmla="*/ 32 h 178"/>
                <a:gd name="T22" fmla="*/ 154 w 220"/>
                <a:gd name="T23" fmla="*/ 32 h 178"/>
                <a:gd name="T24" fmla="*/ 154 w 220"/>
                <a:gd name="T25" fmla="*/ 120 h 178"/>
                <a:gd name="T26" fmla="*/ 145 w 220"/>
                <a:gd name="T27" fmla="*/ 111 h 178"/>
                <a:gd name="T28" fmla="*/ 145 w 220"/>
                <a:gd name="T29" fmla="*/ 41 h 178"/>
                <a:gd name="T30" fmla="*/ 145 w 220"/>
                <a:gd name="T31" fmla="*/ 32 h 178"/>
                <a:gd name="T32" fmla="*/ 172 w 220"/>
                <a:gd name="T33" fmla="*/ 5 h 178"/>
                <a:gd name="T34" fmla="*/ 181 w 220"/>
                <a:gd name="T35" fmla="*/ 5 h 178"/>
                <a:gd name="T36" fmla="*/ 181 w 220"/>
                <a:gd name="T37" fmla="*/ 147 h 178"/>
                <a:gd name="T38" fmla="*/ 172 w 220"/>
                <a:gd name="T39" fmla="*/ 138 h 178"/>
                <a:gd name="T40" fmla="*/ 172 w 220"/>
                <a:gd name="T41" fmla="*/ 14 h 178"/>
                <a:gd name="T42" fmla="*/ 172 w 220"/>
                <a:gd name="T43" fmla="*/ 5 h 178"/>
                <a:gd name="T44" fmla="*/ 85 w 220"/>
                <a:gd name="T45" fmla="*/ 76 h 178"/>
                <a:gd name="T46" fmla="*/ 125 w 220"/>
                <a:gd name="T47" fmla="*/ 56 h 178"/>
                <a:gd name="T48" fmla="*/ 116 w 220"/>
                <a:gd name="T49" fmla="*/ 100 h 178"/>
                <a:gd name="T50" fmla="*/ 116 w 220"/>
                <a:gd name="T51" fmla="*/ 170 h 178"/>
                <a:gd name="T52" fmla="*/ 104 w 220"/>
                <a:gd name="T53" fmla="*/ 170 h 178"/>
                <a:gd name="T54" fmla="*/ 104 w 220"/>
                <a:gd name="T55" fmla="*/ 100 h 178"/>
                <a:gd name="T56" fmla="*/ 85 w 220"/>
                <a:gd name="T57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0" h="178">
                  <a:moveTo>
                    <a:pt x="48" y="14"/>
                  </a:moveTo>
                  <a:cubicBezTo>
                    <a:pt x="14" y="48"/>
                    <a:pt x="14" y="104"/>
                    <a:pt x="48" y="138"/>
                  </a:cubicBezTo>
                  <a:cubicBezTo>
                    <a:pt x="54" y="144"/>
                    <a:pt x="45" y="152"/>
                    <a:pt x="39" y="147"/>
                  </a:cubicBezTo>
                  <a:cubicBezTo>
                    <a:pt x="0" y="108"/>
                    <a:pt x="0" y="44"/>
                    <a:pt x="39" y="5"/>
                  </a:cubicBezTo>
                  <a:cubicBezTo>
                    <a:pt x="45" y="0"/>
                    <a:pt x="54" y="8"/>
                    <a:pt x="48" y="14"/>
                  </a:cubicBezTo>
                  <a:close/>
                  <a:moveTo>
                    <a:pt x="75" y="41"/>
                  </a:moveTo>
                  <a:cubicBezTo>
                    <a:pt x="55" y="60"/>
                    <a:pt x="55" y="92"/>
                    <a:pt x="75" y="111"/>
                  </a:cubicBezTo>
                  <a:cubicBezTo>
                    <a:pt x="81" y="117"/>
                    <a:pt x="72" y="126"/>
                    <a:pt x="66" y="120"/>
                  </a:cubicBezTo>
                  <a:cubicBezTo>
                    <a:pt x="41" y="96"/>
                    <a:pt x="41" y="56"/>
                    <a:pt x="66" y="32"/>
                  </a:cubicBezTo>
                  <a:cubicBezTo>
                    <a:pt x="72" y="26"/>
                    <a:pt x="81" y="35"/>
                    <a:pt x="75" y="41"/>
                  </a:cubicBezTo>
                  <a:close/>
                  <a:moveTo>
                    <a:pt x="145" y="32"/>
                  </a:moveTo>
                  <a:cubicBezTo>
                    <a:pt x="148" y="29"/>
                    <a:pt x="152" y="29"/>
                    <a:pt x="154" y="32"/>
                  </a:cubicBezTo>
                  <a:cubicBezTo>
                    <a:pt x="179" y="56"/>
                    <a:pt x="179" y="96"/>
                    <a:pt x="154" y="120"/>
                  </a:cubicBezTo>
                  <a:cubicBezTo>
                    <a:pt x="148" y="126"/>
                    <a:pt x="139" y="117"/>
                    <a:pt x="145" y="111"/>
                  </a:cubicBezTo>
                  <a:cubicBezTo>
                    <a:pt x="165" y="92"/>
                    <a:pt x="165" y="60"/>
                    <a:pt x="145" y="41"/>
                  </a:cubicBezTo>
                  <a:cubicBezTo>
                    <a:pt x="143" y="38"/>
                    <a:pt x="143" y="34"/>
                    <a:pt x="145" y="32"/>
                  </a:cubicBezTo>
                  <a:close/>
                  <a:moveTo>
                    <a:pt x="172" y="5"/>
                  </a:moveTo>
                  <a:cubicBezTo>
                    <a:pt x="174" y="3"/>
                    <a:pt x="178" y="3"/>
                    <a:pt x="181" y="5"/>
                  </a:cubicBezTo>
                  <a:cubicBezTo>
                    <a:pt x="220" y="44"/>
                    <a:pt x="220" y="108"/>
                    <a:pt x="181" y="147"/>
                  </a:cubicBezTo>
                  <a:cubicBezTo>
                    <a:pt x="175" y="152"/>
                    <a:pt x="166" y="144"/>
                    <a:pt x="172" y="138"/>
                  </a:cubicBezTo>
                  <a:cubicBezTo>
                    <a:pt x="206" y="104"/>
                    <a:pt x="206" y="48"/>
                    <a:pt x="172" y="14"/>
                  </a:cubicBezTo>
                  <a:cubicBezTo>
                    <a:pt x="169" y="12"/>
                    <a:pt x="169" y="8"/>
                    <a:pt x="172" y="5"/>
                  </a:cubicBezTo>
                  <a:close/>
                  <a:moveTo>
                    <a:pt x="85" y="76"/>
                  </a:moveTo>
                  <a:cubicBezTo>
                    <a:pt x="85" y="55"/>
                    <a:pt x="109" y="44"/>
                    <a:pt x="125" y="56"/>
                  </a:cubicBezTo>
                  <a:cubicBezTo>
                    <a:pt x="142" y="69"/>
                    <a:pt x="136" y="95"/>
                    <a:pt x="116" y="100"/>
                  </a:cubicBezTo>
                  <a:lnTo>
                    <a:pt x="116" y="170"/>
                  </a:lnTo>
                  <a:cubicBezTo>
                    <a:pt x="116" y="178"/>
                    <a:pt x="104" y="178"/>
                    <a:pt x="104" y="170"/>
                  </a:cubicBezTo>
                  <a:lnTo>
                    <a:pt x="104" y="100"/>
                  </a:lnTo>
                  <a:cubicBezTo>
                    <a:pt x="93" y="97"/>
                    <a:pt x="85" y="87"/>
                    <a:pt x="85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951137" y="1182742"/>
            <a:ext cx="7333084" cy="14297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70">
                <a:solidFill>
                  <a:schemeClr val="tx1"/>
                </a:solidFill>
                <a:latin typeface="+mj-ea"/>
                <a:ea typeface="+mj-ea"/>
              </a:rPr>
              <a:t>      CWM</a:t>
            </a:r>
            <a:r>
              <a:rPr lang="ko-KR" altLang="en-US" sz="1470">
                <a:solidFill>
                  <a:schemeClr val="tx1"/>
                </a:solidFill>
                <a:latin typeface="+mj-ea"/>
                <a:ea typeface="+mj-ea"/>
              </a:rPr>
              <a:t>은 </a:t>
            </a:r>
            <a:r>
              <a:rPr lang="en-US" altLang="ko-KR" sz="1470">
                <a:solidFill>
                  <a:schemeClr val="tx1"/>
                </a:solidFill>
                <a:latin typeface="+mj-ea"/>
                <a:ea typeface="+mj-ea"/>
              </a:rPr>
              <a:t>Camp With Me</a:t>
            </a:r>
            <a:r>
              <a:rPr lang="ko-KR" altLang="en-US" sz="1470">
                <a:solidFill>
                  <a:schemeClr val="tx1"/>
                </a:solidFill>
                <a:latin typeface="+mj-ea"/>
                <a:ea typeface="+mj-ea"/>
              </a:rPr>
              <a:t>의 약자입니다</a:t>
            </a:r>
            <a:r>
              <a:rPr lang="en-US" altLang="ko-KR" sz="147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47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1470">
              <a:solidFill>
                <a:schemeClr val="tx1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1470">
                <a:solidFill>
                  <a:schemeClr val="tx1"/>
                </a:solidFill>
                <a:latin typeface="+mj-ea"/>
                <a:ea typeface="+mj-ea"/>
              </a:rPr>
              <a:t>      캠핑장에 대한 사람들의 수요를 높이고 진입장벽을 낮추기 위해</a:t>
            </a:r>
            <a:r>
              <a:rPr lang="en-US" altLang="ko-KR" sz="147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70">
                <a:solidFill>
                  <a:schemeClr val="tx1"/>
                </a:solidFill>
                <a:latin typeface="+mj-ea"/>
                <a:ea typeface="+mj-ea"/>
              </a:rPr>
              <a:t>만들었습니다</a:t>
            </a:r>
            <a:r>
              <a:rPr lang="en-US" altLang="ko-KR" sz="147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47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E47760-368E-D8BE-8038-E62AE8403C49}"/>
              </a:ext>
            </a:extLst>
          </p:cNvPr>
          <p:cNvSpPr/>
          <p:nvPr/>
        </p:nvSpPr>
        <p:spPr>
          <a:xfrm>
            <a:off x="3954902" y="3146296"/>
            <a:ext cx="7333084" cy="14297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회원가입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회원탈퇴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 err="1">
                <a:solidFill>
                  <a:schemeClr val="tx1"/>
                </a:solidFill>
                <a:latin typeface="+mj-ea"/>
                <a:ea typeface="+mj-ea"/>
              </a:rPr>
              <a:t>포트원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카카오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 결제 및 마이페이지 </a:t>
            </a:r>
            <a:endParaRPr lang="en-US" altLang="ko-KR" sz="1467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      구현</a:t>
            </a:r>
            <a:endParaRPr lang="en-US" altLang="ko-KR" sz="1467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문의사항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 리뷰 생성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및 삭제 구현</a:t>
            </a:r>
            <a:endParaRPr lang="en-US" altLang="ko-KR" sz="1467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67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캠핑장 세부내용 등록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 지도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및 날씨 </a:t>
            </a:r>
            <a:r>
              <a:rPr lang="en-US" altLang="ko-KR" sz="1467" dirty="0">
                <a:solidFill>
                  <a:schemeClr val="tx1"/>
                </a:solidFill>
                <a:latin typeface="+mj-ea"/>
                <a:ea typeface="+mj-ea"/>
              </a:rPr>
              <a:t> API</a:t>
            </a:r>
            <a:r>
              <a:rPr lang="ko-KR" altLang="en-US" sz="1467" dirty="0">
                <a:solidFill>
                  <a:schemeClr val="tx1"/>
                </a:solidFill>
                <a:latin typeface="+mj-ea"/>
                <a:ea typeface="+mj-ea"/>
              </a:rPr>
              <a:t> 활용하여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5D0858-1C11-AFEE-4AB4-0735559D1F99}"/>
              </a:ext>
            </a:extLst>
          </p:cNvPr>
          <p:cNvSpPr/>
          <p:nvPr/>
        </p:nvSpPr>
        <p:spPr>
          <a:xfrm>
            <a:off x="3951137" y="5072897"/>
            <a:ext cx="7333084" cy="14297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>
                <a:solidFill>
                  <a:schemeClr val="tx1"/>
                </a:solidFill>
              </a:rPr>
              <a:t>       사용자의 원활한 예약</a:t>
            </a:r>
            <a:r>
              <a:rPr lang="en-US" altLang="ko-KR" sz="1467" dirty="0">
                <a:solidFill>
                  <a:schemeClr val="tx1"/>
                </a:solidFill>
              </a:rPr>
              <a:t>,</a:t>
            </a:r>
            <a:r>
              <a:rPr lang="ko-KR" altLang="en-US" sz="1467" dirty="0">
                <a:solidFill>
                  <a:schemeClr val="tx1"/>
                </a:solidFill>
              </a:rPr>
              <a:t> 결제 및 이메일 인증을 통한 중복 가입 방지 구현</a:t>
            </a:r>
            <a:endParaRPr lang="en-US" altLang="ko-KR" sz="1467" dirty="0">
              <a:solidFill>
                <a:schemeClr val="tx1"/>
              </a:solidFill>
            </a:endParaRPr>
          </a:p>
          <a:p>
            <a:endParaRPr lang="en-US" altLang="ko-KR" sz="1467" dirty="0">
              <a:solidFill>
                <a:schemeClr val="tx1"/>
              </a:solidFill>
            </a:endParaRPr>
          </a:p>
          <a:p>
            <a:r>
              <a:rPr lang="en-US" altLang="ko-KR" sz="1467" dirty="0">
                <a:solidFill>
                  <a:schemeClr val="tx1"/>
                </a:solidFill>
              </a:rPr>
              <a:t>       </a:t>
            </a:r>
            <a:r>
              <a:rPr lang="ko-KR" altLang="en-US" sz="1467" dirty="0">
                <a:solidFill>
                  <a:schemeClr val="tx1"/>
                </a:solidFill>
              </a:rPr>
              <a:t>공지사항</a:t>
            </a:r>
            <a:r>
              <a:rPr lang="en-US" altLang="ko-KR" sz="1467" dirty="0">
                <a:solidFill>
                  <a:schemeClr val="tx1"/>
                </a:solidFill>
              </a:rPr>
              <a:t>,</a:t>
            </a:r>
            <a:r>
              <a:rPr lang="ko-KR" altLang="en-US" sz="1467" dirty="0">
                <a:solidFill>
                  <a:schemeClr val="tx1"/>
                </a:solidFill>
              </a:rPr>
              <a:t> </a:t>
            </a:r>
            <a:r>
              <a:rPr lang="en-US" altLang="ko-KR" sz="1467" dirty="0" err="1">
                <a:solidFill>
                  <a:schemeClr val="tx1"/>
                </a:solidFill>
              </a:rPr>
              <a:t>QnA</a:t>
            </a:r>
            <a:r>
              <a:rPr lang="en-US" altLang="ko-KR" sz="1467" dirty="0">
                <a:solidFill>
                  <a:schemeClr val="tx1"/>
                </a:solidFill>
              </a:rPr>
              <a:t>, </a:t>
            </a:r>
            <a:r>
              <a:rPr lang="ko-KR" altLang="en-US" sz="1467" dirty="0">
                <a:solidFill>
                  <a:schemeClr val="tx1"/>
                </a:solidFill>
              </a:rPr>
              <a:t>리뷰 페이지를 실제와 같이 구현</a:t>
            </a:r>
            <a:endParaRPr lang="en-US" altLang="ko-KR" sz="1467" dirty="0">
              <a:solidFill>
                <a:schemeClr val="tx1"/>
              </a:solidFill>
            </a:endParaRPr>
          </a:p>
          <a:p>
            <a:endParaRPr lang="en-US" altLang="ko-KR" sz="1467" dirty="0">
              <a:solidFill>
                <a:schemeClr val="tx1"/>
              </a:solidFill>
            </a:endParaRPr>
          </a:p>
          <a:p>
            <a:r>
              <a:rPr lang="ko-KR" altLang="en-US" sz="1467" dirty="0">
                <a:solidFill>
                  <a:schemeClr val="tx1"/>
                </a:solidFill>
              </a:rPr>
              <a:t>       지도를 활용하여 장소 등록 기능을 구현      </a:t>
            </a:r>
          </a:p>
        </p:txBody>
      </p:sp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6079100E-BAB6-3534-2EB3-CD45DAF120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1533431"/>
            <a:ext cx="233379" cy="233379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FE5B17CD-F8A1-8E7D-157E-85972E7DE2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2009784"/>
            <a:ext cx="233379" cy="233379"/>
          </a:xfrm>
          <a:prstGeom prst="rect">
            <a:avLst/>
          </a:prstGeom>
        </p:spPr>
      </p:pic>
      <p:pic>
        <p:nvPicPr>
          <p:cNvPr id="31" name="그림 30" descr="블랙, 어둠이(가) 표시된 사진&#10;&#10;자동 생성된 설명">
            <a:extLst>
              <a:ext uri="{FF2B5EF4-FFF2-40B4-BE49-F238E27FC236}">
                <a16:creationId xmlns:a16="http://schemas.microsoft.com/office/drawing/2014/main" id="{AB16C027-6ED3-BF2A-C931-1A772288D6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3284601"/>
            <a:ext cx="233379" cy="233379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0285911C-6218-7CDF-D27D-60BBD91AC2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3744505"/>
            <a:ext cx="233379" cy="233379"/>
          </a:xfrm>
          <a:prstGeom prst="rect">
            <a:avLst/>
          </a:prstGeom>
        </p:spPr>
      </p:pic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9BFB6E84-86ED-5018-A136-64BB84C9DC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4222835"/>
            <a:ext cx="233379" cy="233379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0FD7BA59-F1C0-934F-5082-7FDEE46CA2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5226866"/>
            <a:ext cx="233379" cy="233379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F11290E9-72AF-FDB0-834B-0C1D0533BE5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11" y="5667391"/>
            <a:ext cx="233379" cy="233379"/>
          </a:xfrm>
          <a:prstGeom prst="rect">
            <a:avLst/>
          </a:prstGeom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DB3219F0-E740-5614-8F96-5F6D7EE9706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11" y="6107785"/>
            <a:ext cx="233379" cy="2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614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5810" y="280883"/>
            <a:ext cx="1494913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팀원 소개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42E59-2DF3-83FE-3B8D-DC8D8A36164E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3B0B6-F4F6-279F-5D51-D9FB87BD4CB3}"/>
              </a:ext>
            </a:extLst>
          </p:cNvPr>
          <p:cNvSpPr txBox="1"/>
          <p:nvPr/>
        </p:nvSpPr>
        <p:spPr>
          <a:xfrm>
            <a:off x="1693022" y="1558347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김동현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527" y="2071712"/>
            <a:ext cx="3618526" cy="3384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effectLst/>
                <a:latin typeface="+mn-ea"/>
              </a:rPr>
              <a:t>역할 </a:t>
            </a:r>
            <a:r>
              <a:rPr lang="en-US" altLang="ko-KR">
                <a:effectLst/>
                <a:latin typeface="+mn-ea"/>
              </a:rPr>
              <a:t>–</a:t>
            </a:r>
            <a:r>
              <a:rPr lang="ko-KR" altLang="en-US">
                <a:effectLst/>
                <a:latin typeface="+mn-ea"/>
              </a:rPr>
              <a:t> 로그인</a:t>
            </a:r>
            <a:r>
              <a:rPr lang="en-US" altLang="ko-KR">
                <a:effectLst/>
                <a:latin typeface="+mn-ea"/>
              </a:rPr>
              <a:t>,</a:t>
            </a:r>
            <a:r>
              <a:rPr lang="ko-KR" altLang="en-US">
                <a:effectLst/>
                <a:latin typeface="+mn-ea"/>
              </a:rPr>
              <a:t> 예약 및 결제 </a:t>
            </a:r>
            <a:endParaRPr lang="ko-KR" altLang="en-US">
              <a:effectLst/>
              <a:latin typeface="+mn-ea"/>
            </a:endParaRPr>
          </a:p>
          <a:p>
            <a:pPr lvl="0">
              <a:defRPr/>
            </a:pPr>
            <a:r>
              <a:rPr lang="ko-KR" altLang="en-US">
                <a:effectLst/>
                <a:latin typeface="+mn-ea"/>
              </a:rPr>
              <a:t>          	 마이페이지 구현</a:t>
            </a:r>
            <a:endParaRPr lang="ko-KR" altLang="en-US">
              <a:effectLst/>
              <a:latin typeface="+mn-ea"/>
            </a:endParaRPr>
          </a:p>
          <a:p>
            <a:pPr lvl="0">
              <a:defRPr/>
            </a:pP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endParaRPr lang="en" altLang="ko-Kore-KR">
              <a:effectLst/>
              <a:latin typeface="+mn-ea"/>
            </a:endParaRPr>
          </a:p>
          <a:p>
            <a:pPr lvl="0" algn="ctr">
              <a:defRPr/>
            </a:pPr>
            <a:r>
              <a:rPr lang="ko-KR" altLang="en-US">
                <a:effectLst/>
                <a:latin typeface="+mn-ea"/>
              </a:rPr>
              <a:t>보유 기술</a:t>
            </a:r>
            <a:endParaRPr lang="ko-KR" altLang="en-US">
              <a:effectLst/>
              <a:latin typeface="+mn-ea"/>
            </a:endParaRPr>
          </a:p>
          <a:p>
            <a:pPr lvl="0" algn="ctr">
              <a:defRPr/>
            </a:pPr>
            <a:endParaRPr lang="ko-KR" altLang="en-US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 JAVA, Jquery, JSP, JPA, MYBATIS,Spring Boot, Lombok, Maven,</a:t>
            </a: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Servlet, Git &amp; GitHu</a:t>
            </a:r>
            <a:r>
              <a:rPr lang="en" altLang="ko-Kore-KR">
                <a:latin typeface="+mn-ea"/>
              </a:rPr>
              <a:t>b</a:t>
            </a:r>
            <a:r>
              <a:rPr lang="en" altLang="ko-Kore-KR">
                <a:effectLst/>
                <a:latin typeface="+mn-ea"/>
              </a:rPr>
              <a:t>, </a:t>
            </a:r>
            <a:r>
              <a:rPr lang="en" altLang="ko-Kore-KR">
                <a:latin typeface="+mn-ea"/>
              </a:rPr>
              <a:t>Linux,</a:t>
            </a:r>
            <a:r>
              <a:rPr lang="en" altLang="ko-Kore-KR">
                <a:effectLst/>
                <a:latin typeface="+mn-ea"/>
              </a:rPr>
              <a:t> </a:t>
            </a: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Maria DB, HeidiSQL, AWS, MySQL,ORACLE, HTML, CSS, JS</a:t>
            </a:r>
            <a:endParaRPr lang="en" altLang="ko-Kore-KR"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7CC1-6031-BA08-926B-2352C0E825E1}"/>
              </a:ext>
            </a:extLst>
          </p:cNvPr>
          <p:cNvSpPr txBox="1"/>
          <p:nvPr/>
        </p:nvSpPr>
        <p:spPr>
          <a:xfrm>
            <a:off x="5562957" y="155797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이태훈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0462" y="2019644"/>
            <a:ext cx="3506830" cy="364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역할 </a:t>
            </a:r>
            <a:r>
              <a:rPr lang="en-US" altLang="ko-KR">
                <a:latin typeface="+mn-ea"/>
              </a:rPr>
              <a:t>–</a:t>
            </a:r>
            <a:r>
              <a:rPr lang="ko-KR" altLang="en-US">
                <a:latin typeface="+mn-ea"/>
              </a:rPr>
              <a:t> 공지사항</a:t>
            </a:r>
            <a:r>
              <a:rPr lang="en-US" altLang="ko-KR">
                <a:latin typeface="+mn-ea"/>
              </a:rPr>
              <a:t>,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QnA, </a:t>
            </a:r>
            <a:r>
              <a:rPr lang="ko-KR" altLang="en-US">
                <a:latin typeface="+mn-ea"/>
              </a:rPr>
              <a:t>리뷰</a:t>
            </a:r>
            <a:r>
              <a:rPr lang="en-US" altLang="ko-KR">
                <a:latin typeface="+mn-ea"/>
              </a:rPr>
              <a:t>,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>
                <a:latin typeface="+mn-ea"/>
              </a:rPr>
              <a:t>            </a:t>
            </a:r>
            <a:r>
              <a:rPr lang="ko-KR" altLang="en-US">
                <a:latin typeface="+mn-ea"/>
              </a:rPr>
              <a:t> 날씨 </a:t>
            </a:r>
            <a:r>
              <a:rPr lang="en-US" altLang="ko-KR">
                <a:latin typeface="+mn-ea"/>
              </a:rPr>
              <a:t>API </a:t>
            </a:r>
            <a:r>
              <a:rPr lang="ko-KR" altLang="en-US">
                <a:latin typeface="+mn-ea"/>
              </a:rPr>
              <a:t>구현</a:t>
            </a:r>
            <a:endParaRPr lang="ko-KR" altLang="en-US">
              <a:latin typeface="+mn-ea"/>
            </a:endParaRPr>
          </a:p>
          <a:p>
            <a:pPr lvl="0">
              <a:defRPr/>
            </a:pPr>
            <a:endParaRPr lang="en-US" altLang="ko-Kore-KR">
              <a:latin typeface="+mn-ea"/>
            </a:endParaRPr>
          </a:p>
          <a:p>
            <a:pPr lvl="0">
              <a:defRPr/>
            </a:pPr>
            <a:endParaRPr lang="en-US" altLang="ko-Kore-KR">
              <a:latin typeface="+mn-ea"/>
            </a:endParaRPr>
          </a:p>
          <a:p>
            <a:pPr lvl="0">
              <a:defRPr/>
            </a:pPr>
            <a:endParaRPr lang="en-US" altLang="ko-Kore-KR">
              <a:latin typeface="+mn-ea"/>
            </a:endParaRPr>
          </a:p>
          <a:p>
            <a:pPr lvl="0" algn="ctr">
              <a:defRPr/>
            </a:pPr>
            <a:r>
              <a:rPr lang="ko-KR" altLang="en-US">
                <a:effectLst/>
                <a:latin typeface="+mn-ea"/>
              </a:rPr>
              <a:t>보유 기술</a:t>
            </a:r>
            <a:endParaRPr lang="ko-KR" altLang="en-US">
              <a:effectLst/>
              <a:latin typeface="+mn-ea"/>
            </a:endParaRPr>
          </a:p>
          <a:p>
            <a:pPr lvl="0" algn="ctr">
              <a:defRPr/>
            </a:pPr>
            <a:endParaRPr lang="ko-KR" altLang="en-US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JAVA, Jquery, JSP, MYBATIS,</a:t>
            </a: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Spring Boot, Lombok, Maven, </a:t>
            </a: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Servlet, Git &amp; GitHu</a:t>
            </a:r>
            <a:r>
              <a:rPr lang="en-US" altLang="ko-Kore-KR">
                <a:latin typeface="+mn-ea"/>
              </a:rPr>
              <a:t>b</a:t>
            </a:r>
            <a:r>
              <a:rPr lang="en" altLang="ko-Kore-KR">
                <a:latin typeface="+mn-ea"/>
              </a:rPr>
              <a:t>, C, C++,</a:t>
            </a:r>
            <a:endParaRPr lang="en" altLang="ko-Kore-KR">
              <a:latin typeface="+mn-ea"/>
            </a:endParaRPr>
          </a:p>
          <a:p>
            <a:pPr lvl="0">
              <a:defRPr/>
            </a:pPr>
            <a:r>
              <a:rPr lang="en" altLang="ko-Kore-KR">
                <a:latin typeface="+mn-ea"/>
              </a:rPr>
              <a:t>Python, Linux, </a:t>
            </a:r>
            <a:r>
              <a:rPr lang="en" altLang="ko-Kore-KR">
                <a:effectLst/>
                <a:latin typeface="+mn-ea"/>
              </a:rPr>
              <a:t>Maria DB, HeidiSQL, AWS, MySQL, ORACLE, HTML, CSS, JS</a:t>
            </a:r>
            <a:endParaRPr lang="en" altLang="ko-Kore-KR"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88636-CC68-0A74-FB0B-BE7330F2787F}"/>
              </a:ext>
            </a:extLst>
          </p:cNvPr>
          <p:cNvSpPr txBox="1"/>
          <p:nvPr/>
        </p:nvSpPr>
        <p:spPr>
          <a:xfrm>
            <a:off x="9415637" y="155797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송선호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6138" y="2019644"/>
            <a:ext cx="3506830" cy="3379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effectLst/>
                <a:latin typeface="+mn-ea"/>
              </a:rPr>
              <a:t>역할 </a:t>
            </a:r>
            <a:r>
              <a:rPr lang="en-US" altLang="ko-KR">
                <a:effectLst/>
                <a:latin typeface="+mn-ea"/>
              </a:rPr>
              <a:t>–</a:t>
            </a:r>
            <a:r>
              <a:rPr lang="ko-KR" altLang="en-US">
                <a:effectLst/>
                <a:latin typeface="+mn-ea"/>
              </a:rPr>
              <a:t> </a:t>
            </a:r>
            <a:r>
              <a:rPr lang="ko-KR" altLang="en-US">
                <a:latin typeface="+mn-ea"/>
              </a:rPr>
              <a:t>캠핑장 장소 등록 및 </a:t>
            </a:r>
            <a:endParaRPr lang="ko-KR" altLang="en-US">
              <a:latin typeface="+mn-ea"/>
            </a:endParaRPr>
          </a:p>
          <a:p>
            <a:pPr lvl="0">
              <a:defRPr/>
            </a:pPr>
            <a:r>
              <a:rPr lang="en-US" altLang="ko-KR">
                <a:effectLst/>
                <a:latin typeface="+mn-ea"/>
              </a:rPr>
              <a:t>             </a:t>
            </a:r>
            <a:r>
              <a:rPr lang="ko-KR" altLang="en-US">
                <a:effectLst/>
                <a:latin typeface="+mn-ea"/>
              </a:rPr>
              <a:t>지도 </a:t>
            </a:r>
            <a:r>
              <a:rPr lang="en-US" altLang="ko-KR">
                <a:latin typeface="+mn-ea"/>
              </a:rPr>
              <a:t>API</a:t>
            </a:r>
            <a:r>
              <a:rPr lang="ko-KR" altLang="en-US">
                <a:latin typeface="+mn-ea"/>
              </a:rPr>
              <a:t>구현</a:t>
            </a:r>
            <a:endParaRPr lang="ko-KR" altLang="en-US">
              <a:latin typeface="+mn-ea"/>
            </a:endParaRPr>
          </a:p>
          <a:p>
            <a:pPr lvl="0">
              <a:defRPr/>
            </a:pPr>
            <a:endParaRPr lang="ko-KR" altLang="en-US">
              <a:latin typeface="+mn-ea"/>
            </a:endParaRPr>
          </a:p>
          <a:p>
            <a:pPr lvl="0">
              <a:defRPr/>
            </a:pPr>
            <a:endParaRPr lang="ko-KR" altLang="en-US">
              <a:latin typeface="+mn-ea"/>
            </a:endParaRPr>
          </a:p>
          <a:p>
            <a:pPr lvl="0">
              <a:defRPr/>
            </a:pPr>
            <a:endParaRPr lang="en" altLang="ko-Kore-KR">
              <a:effectLst/>
              <a:latin typeface="+mn-ea"/>
            </a:endParaRPr>
          </a:p>
          <a:p>
            <a:pPr lvl="0" algn="ctr">
              <a:defRPr/>
            </a:pPr>
            <a:r>
              <a:rPr lang="ko-KR" altLang="en-US">
                <a:latin typeface="+mn-ea"/>
              </a:rPr>
              <a:t>보유 기술</a:t>
            </a:r>
            <a:endParaRPr lang="ko-KR" altLang="en-US">
              <a:latin typeface="+mn-ea"/>
            </a:endParaRPr>
          </a:p>
          <a:p>
            <a:pPr lvl="0" algn="ctr">
              <a:defRPr/>
            </a:pPr>
            <a:endParaRPr lang="ko-KR" altLang="en-US"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 JAVA, Jquery, JSP, JPA, MYBATIS,Spring Boot, Lombok, Maven,Servlet, Git &amp; GitHu</a:t>
            </a:r>
            <a:r>
              <a:rPr lang="en" altLang="ko-Kore-KR">
                <a:latin typeface="+mn-ea"/>
              </a:rPr>
              <a:t>b</a:t>
            </a:r>
            <a:r>
              <a:rPr lang="en" altLang="ko-Kore-KR">
                <a:effectLst/>
                <a:latin typeface="+mn-ea"/>
              </a:rPr>
              <a:t>, </a:t>
            </a:r>
            <a:r>
              <a:rPr lang="en" altLang="ko-Kore-KR">
                <a:latin typeface="+mn-ea"/>
              </a:rPr>
              <a:t>Linux,</a:t>
            </a:r>
            <a:r>
              <a:rPr lang="en" altLang="ko-Kore-KR">
                <a:effectLst/>
                <a:latin typeface="+mn-ea"/>
              </a:rPr>
              <a:t> </a:t>
            </a:r>
            <a:endParaRPr lang="en" altLang="ko-Kore-KR">
              <a:effectLst/>
              <a:latin typeface="+mn-ea"/>
            </a:endParaRPr>
          </a:p>
          <a:p>
            <a:pPr lvl="0">
              <a:defRPr/>
            </a:pPr>
            <a:r>
              <a:rPr lang="en" altLang="ko-Kore-KR">
                <a:effectLst/>
                <a:latin typeface="+mn-ea"/>
              </a:rPr>
              <a:t>Maria DB, HeidiSQL, AWS, MySQL,ORACLE, HTML, CSS, JS</a:t>
            </a:r>
            <a:endParaRPr lang="en" altLang="ko-Kore-KR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58960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4860" y="280883"/>
            <a:ext cx="1406933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개발환경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3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663439" y="1815932"/>
            <a:ext cx="2865121" cy="2865121"/>
          </a:xfrm>
          <a:prstGeom prst="ellipse">
            <a:avLst/>
          </a:prstGeom>
          <a:solidFill>
            <a:srgbClr val="2b2d6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98B2E-F788-836D-2D3A-6B94BDE3230B}"/>
              </a:ext>
            </a:extLst>
          </p:cNvPr>
          <p:cNvSpPr txBox="1"/>
          <p:nvPr/>
        </p:nvSpPr>
        <p:spPr>
          <a:xfrm>
            <a:off x="5465056" y="2648326"/>
            <a:ext cx="126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개발환경</a:t>
            </a:r>
            <a:endParaRPr lang="en-US" altLang="ko-KR" sz="2400" b="1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spc="-3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개발도구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8ACC6-F588-32D1-112F-205CDC4B1804}"/>
              </a:ext>
            </a:extLst>
          </p:cNvPr>
          <p:cNvSpPr txBox="1"/>
          <p:nvPr/>
        </p:nvSpPr>
        <p:spPr>
          <a:xfrm>
            <a:off x="4663438" y="5192174"/>
            <a:ext cx="2865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Windows </a:t>
            </a:r>
            <a:r>
              <a:rPr lang="en-US" altLang="ko-KR" sz="2000" spc="-150" dirty="0" err="1"/>
              <a:t>Os</a:t>
            </a:r>
            <a:r>
              <a:rPr lang="en-US" altLang="ko-KR" sz="2000" spc="-150" dirty="0"/>
              <a:t>, Mac </a:t>
            </a:r>
            <a:r>
              <a:rPr lang="en-US" altLang="ko-KR" sz="2000" spc="-150" dirty="0" err="1"/>
              <a:t>Os</a:t>
            </a:r>
            <a:r>
              <a:rPr lang="en-US" altLang="ko-KR" sz="2000" spc="-150" dirty="0"/>
              <a:t>,</a:t>
            </a:r>
          </a:p>
          <a:p>
            <a:pPr algn="ctr"/>
            <a:r>
              <a:rPr lang="en-US" altLang="ko-KR" sz="2000" spc="-150" dirty="0"/>
              <a:t>IntelliJ / </a:t>
            </a:r>
            <a:r>
              <a:rPr lang="en-US" altLang="ko-KR" sz="2000" spc="-150" dirty="0" err="1"/>
              <a:t>VSCode</a:t>
            </a:r>
            <a:endParaRPr lang="en-US" altLang="ko-KR" sz="2000" spc="-150" dirty="0"/>
          </a:p>
          <a:p>
            <a:pPr algn="just"/>
            <a:endParaRPr lang="ko-KR" altLang="en-US" sz="20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01841-1415-DCBB-EB92-0560C9F24E8E}"/>
              </a:ext>
            </a:extLst>
          </p:cNvPr>
          <p:cNvSpPr txBox="1"/>
          <p:nvPr/>
        </p:nvSpPr>
        <p:spPr>
          <a:xfrm>
            <a:off x="675664" y="5192174"/>
            <a:ext cx="2865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Java, Spring boot, MYSQL, </a:t>
            </a:r>
            <a:r>
              <a:rPr lang="en-US" altLang="ko-KR" sz="2000" spc="-150" dirty="0" err="1"/>
              <a:t>Mybatis</a:t>
            </a:r>
            <a:r>
              <a:rPr lang="en-US" altLang="ko-KR" sz="2000" spc="-150" dirty="0"/>
              <a:t> , RDS, jQuery, HTML, CSS, JavaScript, Ajax, </a:t>
            </a:r>
            <a:r>
              <a:rPr lang="en-US" altLang="ko-KR" sz="2000" spc="-150" dirty="0" err="1"/>
              <a:t>Thymeleaf</a:t>
            </a:r>
            <a:r>
              <a:rPr lang="en-US" altLang="ko-KR" sz="2000" spc="-150" dirty="0"/>
              <a:t>,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6B695-68ED-A695-CE03-8EB6C737F9B7}"/>
              </a:ext>
            </a:extLst>
          </p:cNvPr>
          <p:cNvSpPr txBox="1"/>
          <p:nvPr/>
        </p:nvSpPr>
        <p:spPr>
          <a:xfrm>
            <a:off x="8533373" y="5192174"/>
            <a:ext cx="286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/>
              <a:t> </a:t>
            </a:r>
            <a:r>
              <a:rPr lang="ko-KR" altLang="en-US" sz="2000" spc="-150" dirty="0"/>
              <a:t>지도</a:t>
            </a:r>
            <a:r>
              <a:rPr lang="en-US" altLang="ko-KR" sz="2000" spc="-150" dirty="0"/>
              <a:t>API ,</a:t>
            </a:r>
            <a:r>
              <a:rPr lang="ko-KR" altLang="en-US" sz="2000" spc="-150" dirty="0"/>
              <a:t>날씨</a:t>
            </a:r>
            <a:r>
              <a:rPr lang="en-US" altLang="ko-KR" sz="2000" spc="-150" dirty="0"/>
              <a:t>API,</a:t>
            </a:r>
            <a:r>
              <a:rPr lang="ko-KR" altLang="en-US" sz="2000" spc="-150" dirty="0"/>
              <a:t> 결제</a:t>
            </a:r>
            <a:r>
              <a:rPr lang="en-US" altLang="ko-KR" sz="2000" spc="-150" dirty="0"/>
              <a:t>API, </a:t>
            </a:r>
            <a:r>
              <a:rPr lang="ko-KR" altLang="en-US" sz="2000" spc="-150" dirty="0"/>
              <a:t>이메일</a:t>
            </a:r>
            <a:r>
              <a:rPr lang="en-US" altLang="ko-KR" sz="2000" spc="-150" dirty="0"/>
              <a:t>API</a:t>
            </a:r>
            <a:endParaRPr lang="ko-KR" altLang="en-US" sz="2000" spc="-150" dirty="0"/>
          </a:p>
        </p:txBody>
      </p:sp>
      <p:sp>
        <p:nvSpPr>
          <p:cNvPr id="10" name="타원 9"/>
          <p:cNvSpPr/>
          <p:nvPr/>
        </p:nvSpPr>
        <p:spPr>
          <a:xfrm>
            <a:off x="675664" y="1815932"/>
            <a:ext cx="2865121" cy="2865121"/>
          </a:xfrm>
          <a:prstGeom prst="ellipse">
            <a:avLst/>
          </a:prstGeom>
          <a:solidFill>
            <a:srgbClr val="2b2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B78D9-330A-A404-53C8-2968F23A769D}"/>
              </a:ext>
            </a:extLst>
          </p:cNvPr>
          <p:cNvSpPr txBox="1"/>
          <p:nvPr/>
        </p:nvSpPr>
        <p:spPr>
          <a:xfrm>
            <a:off x="1342630" y="2648326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개발언어</a:t>
            </a:r>
            <a:endParaRPr lang="en-US" altLang="ko-KR" sz="24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및</a:t>
            </a:r>
            <a:endParaRPr lang="en-US" altLang="ko-KR" sz="24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프레임워크</a:t>
            </a:r>
          </a:p>
        </p:txBody>
      </p:sp>
      <p:sp>
        <p:nvSpPr>
          <p:cNvPr id="12" name="타원 11"/>
          <p:cNvSpPr/>
          <p:nvPr/>
        </p:nvSpPr>
        <p:spPr>
          <a:xfrm>
            <a:off x="8511981" y="1815932"/>
            <a:ext cx="2865121" cy="2865121"/>
          </a:xfrm>
          <a:prstGeom prst="ellipse">
            <a:avLst/>
          </a:prstGeom>
          <a:solidFill>
            <a:srgbClr val="2b2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9A8F6-E626-95F0-7F55-E26B3687C433}"/>
              </a:ext>
            </a:extLst>
          </p:cNvPr>
          <p:cNvSpPr txBox="1"/>
          <p:nvPr/>
        </p:nvSpPr>
        <p:spPr>
          <a:xfrm>
            <a:off x="9694312" y="2967335"/>
            <a:ext cx="500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>
                <a:solidFill>
                  <a:schemeClr val="bg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1472005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6021" y="280883"/>
            <a:ext cx="1107996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구조도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985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4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329430" y="1325245"/>
            <a:ext cx="3352165" cy="271145"/>
          </a:xfrm>
          <a:prstGeom prst="roundRect">
            <a:avLst>
              <a:gd name="adj" fmla="val 16667"/>
            </a:avLst>
          </a:prstGeom>
          <a:noFill/>
          <a:ln w="381000" cap="flat" cmpd="sng">
            <a:solidFill>
              <a:srgbClr val="797ba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latinLnBrk="0">
              <a:buFontTx/>
              <a:buNone/>
              <a:defRPr/>
            </a:pPr>
            <a:r>
              <a:rPr lang="ko-KR" altLang="en-US" sz="2200" b="1">
                <a:solidFill>
                  <a:schemeClr val="bg1"/>
                </a:solidFill>
                <a:latin typeface="Arial Nova"/>
                <a:ea typeface="나눔스퀘어 Light"/>
                <a:cs typeface="+mn-cs"/>
              </a:rPr>
              <a:t>메인페이지</a:t>
            </a:r>
            <a:endParaRPr lang="ko-KR" altLang="en-US" sz="2200" b="1">
              <a:solidFill>
                <a:schemeClr val="bg1"/>
              </a:solidFill>
            </a:endParaRPr>
          </a:p>
        </p:txBody>
      </p:sp>
      <p:sp>
        <p:nvSpPr>
          <p:cNvPr id="5" name="도형 45"/>
          <p:cNvSpPr/>
          <p:nvPr/>
        </p:nvSpPr>
        <p:spPr>
          <a:xfrm>
            <a:off x="296352" y="4217731"/>
            <a:ext cx="2669731" cy="538480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sz="2000" b="1">
                <a:solidFill>
                  <a:schemeClr val="bg1"/>
                </a:solidFill>
                <a:latin typeface="나눔고딕"/>
                <a:ea typeface="나눔고딕"/>
              </a:rPr>
              <a:t>로그인/회원가입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7" name="도형 46">
            <a:extLst>
              <a:ext uri="{FF2B5EF4-FFF2-40B4-BE49-F238E27FC236}">
                <a16:creationId xmlns:a16="http://schemas.microsoft.com/office/drawing/2014/main" id="{41D1333B-5158-444D-DBBA-4330C6644918}"/>
              </a:ext>
            </a:extLst>
          </p:cNvPr>
          <p:cNvSpPr/>
          <p:nvPr/>
        </p:nvSpPr>
        <p:spPr>
          <a:xfrm>
            <a:off x="305242" y="4889561"/>
            <a:ext cx="2660015" cy="44831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sz="1800" b="1" dirty="0" err="1">
                <a:solidFill>
                  <a:srgbClr val="50200F"/>
                </a:solidFill>
                <a:latin typeface="나눔고딕"/>
                <a:ea typeface="나눔고딕"/>
              </a:rPr>
              <a:t>로그인</a:t>
            </a:r>
            <a:endParaRPr lang="ko-KR" altLang="en-US" sz="1800" b="1" dirty="0">
              <a:solidFill>
                <a:srgbClr val="50200F"/>
              </a:solidFill>
              <a:latin typeface="나눔고딕"/>
              <a:ea typeface="나눔고딕"/>
            </a:endParaRPr>
          </a:p>
        </p:txBody>
      </p:sp>
      <p:sp>
        <p:nvSpPr>
          <p:cNvPr id="8" name="도형 70">
            <a:extLst>
              <a:ext uri="{FF2B5EF4-FFF2-40B4-BE49-F238E27FC236}">
                <a16:creationId xmlns:a16="http://schemas.microsoft.com/office/drawing/2014/main" id="{F64B70A7-CFDF-EE7F-563A-DDB6615EFC86}"/>
              </a:ext>
            </a:extLst>
          </p:cNvPr>
          <p:cNvSpPr/>
          <p:nvPr/>
        </p:nvSpPr>
        <p:spPr>
          <a:xfrm>
            <a:off x="305242" y="5467411"/>
            <a:ext cx="2660015" cy="44831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sz="1800" b="1">
                <a:solidFill>
                  <a:srgbClr val="50200F"/>
                </a:solidFill>
                <a:latin typeface="나눔고딕"/>
                <a:ea typeface="나눔고딕"/>
              </a:rPr>
              <a:t>회원가입</a:t>
            </a:r>
            <a:endParaRPr lang="ko-KR" altLang="en-US" sz="1800" b="1">
              <a:solidFill>
                <a:srgbClr val="50200F"/>
              </a:solidFill>
              <a:latin typeface="나눔고딕"/>
              <a:ea typeface="나눔고딕"/>
            </a:endParaRPr>
          </a:p>
        </p:txBody>
      </p:sp>
      <p:sp>
        <p:nvSpPr>
          <p:cNvPr id="10" name="도형 77"/>
          <p:cNvSpPr/>
          <p:nvPr/>
        </p:nvSpPr>
        <p:spPr>
          <a:xfrm>
            <a:off x="3204845" y="2214880"/>
            <a:ext cx="2660015" cy="514985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캠핑장 정보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1" name="도형 78">
            <a:extLst>
              <a:ext uri="{FF2B5EF4-FFF2-40B4-BE49-F238E27FC236}">
                <a16:creationId xmlns:a16="http://schemas.microsoft.com/office/drawing/2014/main" id="{239DCBB5-8842-ED7A-DA5F-9C1B02FE2543}"/>
              </a:ext>
            </a:extLst>
          </p:cNvPr>
          <p:cNvSpPr/>
          <p:nvPr/>
        </p:nvSpPr>
        <p:spPr>
          <a:xfrm>
            <a:off x="3204845" y="2877820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캠핑장 등록</a:t>
            </a:r>
          </a:p>
        </p:txBody>
      </p:sp>
      <p:sp>
        <p:nvSpPr>
          <p:cNvPr id="12" name="도형 79">
            <a:extLst>
              <a:ext uri="{FF2B5EF4-FFF2-40B4-BE49-F238E27FC236}">
                <a16:creationId xmlns:a16="http://schemas.microsoft.com/office/drawing/2014/main" id="{347F4750-0F54-B861-8FA8-C2A553B9F8DF}"/>
              </a:ext>
            </a:extLst>
          </p:cNvPr>
          <p:cNvSpPr/>
          <p:nvPr/>
        </p:nvSpPr>
        <p:spPr>
          <a:xfrm>
            <a:off x="3204845" y="3469005"/>
            <a:ext cx="2661920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지도</a:t>
            </a:r>
            <a:r>
              <a:rPr lang="en-US" altLang="ko-KR" sz="1800" b="1" dirty="0">
                <a:solidFill>
                  <a:srgbClr val="50200F"/>
                </a:solidFill>
                <a:latin typeface="나눔고딕"/>
                <a:ea typeface="나눔고딕"/>
              </a:rPr>
              <a:t> </a:t>
            </a: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좌표 </a:t>
            </a:r>
          </a:p>
        </p:txBody>
      </p:sp>
      <p:sp>
        <p:nvSpPr>
          <p:cNvPr id="13" name="도형 80"/>
          <p:cNvSpPr/>
          <p:nvPr/>
        </p:nvSpPr>
        <p:spPr>
          <a:xfrm>
            <a:off x="9041765" y="2177475"/>
            <a:ext cx="2660015" cy="514985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캠핑 게시판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4" name="도형 81">
            <a:extLst>
              <a:ext uri="{FF2B5EF4-FFF2-40B4-BE49-F238E27FC236}">
                <a16:creationId xmlns:a16="http://schemas.microsoft.com/office/drawing/2014/main" id="{B8B830BF-FC74-1886-8448-4D04231FC6B9}"/>
              </a:ext>
            </a:extLst>
          </p:cNvPr>
          <p:cNvSpPr/>
          <p:nvPr/>
        </p:nvSpPr>
        <p:spPr>
          <a:xfrm>
            <a:off x="9036050" y="2996625"/>
            <a:ext cx="2665730" cy="1330960"/>
          </a:xfrm>
          <a:prstGeom prst="roundRect">
            <a:avLst>
              <a:gd name="adj" fmla="val 8778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sz="1800" b="1">
                <a:solidFill>
                  <a:srgbClr val="50200F"/>
                </a:solidFill>
                <a:latin typeface="나눔고딕"/>
                <a:ea typeface="나눔고딕"/>
              </a:rPr>
              <a:t>공지사항</a:t>
            </a: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en-US" altLang="ko-KR" sz="1800" b="1">
                <a:solidFill>
                  <a:srgbClr val="50200F"/>
                </a:solidFill>
                <a:latin typeface="나눔고딕"/>
                <a:ea typeface="나눔고딕"/>
              </a:rPr>
              <a:t>QnA</a:t>
            </a: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sz="1800" b="1">
                <a:solidFill>
                  <a:srgbClr val="50200F"/>
                </a:solidFill>
                <a:latin typeface="나눔고딕"/>
                <a:ea typeface="나눔고딕"/>
              </a:rPr>
              <a:t>캠핑 리뷰</a:t>
            </a: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>
              <a:solidFill>
                <a:srgbClr val="50200F"/>
              </a:solidFill>
              <a:latin typeface="나눔고딕"/>
              <a:ea typeface="나눔고딕"/>
            </a:endParaRPr>
          </a:p>
        </p:txBody>
      </p:sp>
      <p:sp>
        <p:nvSpPr>
          <p:cNvPr id="15" name="도형 83">
            <a:extLst>
              <a:ext uri="{FF2B5EF4-FFF2-40B4-BE49-F238E27FC236}">
                <a16:creationId xmlns:a16="http://schemas.microsoft.com/office/drawing/2014/main" id="{801A1C69-2A09-D308-38F3-6E7958A86FA3}"/>
              </a:ext>
            </a:extLst>
          </p:cNvPr>
          <p:cNvSpPr/>
          <p:nvPr/>
        </p:nvSpPr>
        <p:spPr>
          <a:xfrm>
            <a:off x="9034145" y="2841050"/>
            <a:ext cx="2660015" cy="474980"/>
          </a:xfrm>
          <a:prstGeom prst="roundRect">
            <a:avLst>
              <a:gd name="adj" fmla="val 1763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캠핑 게시판</a:t>
            </a:r>
          </a:p>
        </p:txBody>
      </p:sp>
      <p:sp>
        <p:nvSpPr>
          <p:cNvPr id="16" name="도형 86"/>
          <p:cNvSpPr/>
          <p:nvPr/>
        </p:nvSpPr>
        <p:spPr>
          <a:xfrm>
            <a:off x="6116320" y="2177475"/>
            <a:ext cx="2660015" cy="514985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예약</a:t>
            </a:r>
            <a:r>
              <a:rPr lang="en-US" altLang="ko-KR" sz="2000" b="1">
                <a:solidFill>
                  <a:schemeClr val="bg1"/>
                </a:solidFill>
                <a:latin typeface="나눔고딕"/>
                <a:ea typeface="나눔고딕"/>
              </a:rPr>
              <a:t>/</a:t>
            </a: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결제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7" name="도형 80"/>
          <p:cNvSpPr/>
          <p:nvPr/>
        </p:nvSpPr>
        <p:spPr>
          <a:xfrm>
            <a:off x="3181060" y="4264086"/>
            <a:ext cx="2660015" cy="514985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마이페이지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0" name="도형 80"/>
          <p:cNvSpPr/>
          <p:nvPr/>
        </p:nvSpPr>
        <p:spPr>
          <a:xfrm>
            <a:off x="307340" y="2208797"/>
            <a:ext cx="2660015" cy="514985"/>
          </a:xfrm>
          <a:prstGeom prst="round2SameRect">
            <a:avLst>
              <a:gd name="adj1" fmla="val 36896"/>
              <a:gd name="adj2" fmla="val 0"/>
            </a:avLst>
          </a:prstGeom>
          <a:solidFill>
            <a:srgbClr val="2b2d63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고딕"/>
                <a:ea typeface="나눔고딕"/>
              </a:rPr>
              <a:t>캠핑장 이용 안내</a:t>
            </a:r>
            <a:endParaRPr lang="ko-KR" altLang="en-US" sz="20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1" name="도형 78">
            <a:extLst>
              <a:ext uri="{FF2B5EF4-FFF2-40B4-BE49-F238E27FC236}">
                <a16:creationId xmlns:a16="http://schemas.microsoft.com/office/drawing/2014/main" id="{B48674F0-41AE-807A-C176-E50793F2BB09}"/>
              </a:ext>
            </a:extLst>
          </p:cNvPr>
          <p:cNvSpPr/>
          <p:nvPr/>
        </p:nvSpPr>
        <p:spPr>
          <a:xfrm>
            <a:off x="307340" y="2879357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캠핑장 날씨</a:t>
            </a:r>
          </a:p>
        </p:txBody>
      </p:sp>
      <p:sp>
        <p:nvSpPr>
          <p:cNvPr id="22" name="도형 78">
            <a:extLst>
              <a:ext uri="{FF2B5EF4-FFF2-40B4-BE49-F238E27FC236}">
                <a16:creationId xmlns:a16="http://schemas.microsoft.com/office/drawing/2014/main" id="{FE348C3D-7F83-37B5-5133-57FA8CF0659F}"/>
              </a:ext>
            </a:extLst>
          </p:cNvPr>
          <p:cNvSpPr/>
          <p:nvPr/>
        </p:nvSpPr>
        <p:spPr>
          <a:xfrm>
            <a:off x="307340" y="3464827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캠핑장 지도</a:t>
            </a:r>
          </a:p>
        </p:txBody>
      </p:sp>
      <p:sp>
        <p:nvSpPr>
          <p:cNvPr id="23" name="도형 78">
            <a:extLst>
              <a:ext uri="{FF2B5EF4-FFF2-40B4-BE49-F238E27FC236}">
                <a16:creationId xmlns:a16="http://schemas.microsoft.com/office/drawing/2014/main" id="{9171F2E7-E057-F321-6EB7-E91B3615AB20}"/>
              </a:ext>
            </a:extLst>
          </p:cNvPr>
          <p:cNvSpPr/>
          <p:nvPr/>
        </p:nvSpPr>
        <p:spPr>
          <a:xfrm>
            <a:off x="6119495" y="2848036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>
                <a:solidFill>
                  <a:srgbClr val="50200F"/>
                </a:solidFill>
                <a:latin typeface="나눔고딕"/>
                <a:ea typeface="나눔고딕"/>
              </a:rPr>
              <a:t>예약 안내</a:t>
            </a:r>
          </a:p>
        </p:txBody>
      </p:sp>
      <p:sp>
        <p:nvSpPr>
          <p:cNvPr id="24" name="도형 78">
            <a:extLst>
              <a:ext uri="{FF2B5EF4-FFF2-40B4-BE49-F238E27FC236}">
                <a16:creationId xmlns:a16="http://schemas.microsoft.com/office/drawing/2014/main" id="{BCB001E1-E725-5F41-B78A-C9280474E529}"/>
              </a:ext>
            </a:extLst>
          </p:cNvPr>
          <p:cNvSpPr/>
          <p:nvPr/>
        </p:nvSpPr>
        <p:spPr>
          <a:xfrm>
            <a:off x="6119495" y="3433506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>
                <a:solidFill>
                  <a:srgbClr val="50200F"/>
                </a:solidFill>
                <a:latin typeface="나눔고딕"/>
                <a:ea typeface="나눔고딕"/>
              </a:rPr>
              <a:t>예약 하기</a:t>
            </a:r>
          </a:p>
        </p:txBody>
      </p:sp>
      <p:sp>
        <p:nvSpPr>
          <p:cNvPr id="27" name="도형 78">
            <a:extLst>
              <a:ext uri="{FF2B5EF4-FFF2-40B4-BE49-F238E27FC236}">
                <a16:creationId xmlns:a16="http://schemas.microsoft.com/office/drawing/2014/main" id="{04AEE555-66E7-210D-9DB7-ABB671266B54}"/>
              </a:ext>
            </a:extLst>
          </p:cNvPr>
          <p:cNvSpPr/>
          <p:nvPr/>
        </p:nvSpPr>
        <p:spPr>
          <a:xfrm>
            <a:off x="6119495" y="4018976"/>
            <a:ext cx="2660015" cy="4679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700" b="1">
                <a:solidFill>
                  <a:srgbClr val="50200F"/>
                </a:solidFill>
                <a:latin typeface="나눔고딕"/>
                <a:ea typeface="나눔고딕"/>
              </a:rPr>
              <a:t>포트원 카카오페이 결제</a:t>
            </a:r>
          </a:p>
        </p:txBody>
      </p:sp>
      <p:sp>
        <p:nvSpPr>
          <p:cNvPr id="30" name="도형 81">
            <a:extLst>
              <a:ext uri="{FF2B5EF4-FFF2-40B4-BE49-F238E27FC236}">
                <a16:creationId xmlns:a16="http://schemas.microsoft.com/office/drawing/2014/main" id="{4E679A56-3BFD-DE7C-2CE5-D0D22158B578}"/>
              </a:ext>
            </a:extLst>
          </p:cNvPr>
          <p:cNvSpPr/>
          <p:nvPr/>
        </p:nvSpPr>
        <p:spPr>
          <a:xfrm>
            <a:off x="3182965" y="5059483"/>
            <a:ext cx="2665730" cy="1669930"/>
          </a:xfrm>
          <a:prstGeom prst="roundRect">
            <a:avLst>
              <a:gd name="adj" fmla="val 8778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 dirty="0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 dirty="0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b="1" dirty="0">
                <a:solidFill>
                  <a:srgbClr val="50200F"/>
                </a:solidFill>
                <a:latin typeface="나눔고딕"/>
                <a:ea typeface="나눔고딕"/>
              </a:rPr>
              <a:t>회원정보 수정</a:t>
            </a:r>
            <a:endParaRPr lang="ko-KR" altLang="en-US" sz="1800" b="1" dirty="0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내가 작성한</a:t>
            </a:r>
            <a:r>
              <a:rPr lang="en-US" altLang="ko-KR" sz="1800" b="1" dirty="0" err="1">
                <a:solidFill>
                  <a:srgbClr val="50200F"/>
                </a:solidFill>
                <a:latin typeface="나눔고딕"/>
                <a:ea typeface="나눔고딕"/>
              </a:rPr>
              <a:t>QnA</a:t>
            </a:r>
            <a:endParaRPr lang="en-US" altLang="ko-KR" sz="1800" b="1" dirty="0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b="1" dirty="0">
                <a:solidFill>
                  <a:srgbClr val="50200F"/>
                </a:solidFill>
                <a:latin typeface="나눔고딕"/>
                <a:ea typeface="나눔고딕"/>
              </a:rPr>
              <a:t>회원 탈퇴</a:t>
            </a:r>
            <a:endParaRPr lang="en-US" altLang="ko-KR" b="1" dirty="0">
              <a:solidFill>
                <a:srgbClr val="50200F"/>
              </a:solidFill>
              <a:latin typeface="나눔고딕"/>
              <a:ea typeface="나눔고딕"/>
            </a:endParaRP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예약 내역 조회</a:t>
            </a:r>
          </a:p>
          <a:p>
            <a:pPr marL="254000" lvl="0" indent="-254000" algn="l" hangingPunct="1">
              <a:buClr>
                <a:srgbClr val="50200F"/>
              </a:buClr>
              <a:buFont typeface="Wingdings"/>
              <a:buChar char=""/>
              <a:defRPr/>
            </a:pPr>
            <a:endParaRPr lang="ko-KR" altLang="en-US" sz="1800" b="1" dirty="0">
              <a:solidFill>
                <a:srgbClr val="50200F"/>
              </a:solidFill>
              <a:latin typeface="나눔고딕"/>
              <a:ea typeface="나눔고딕"/>
            </a:endParaRPr>
          </a:p>
        </p:txBody>
      </p:sp>
      <p:sp>
        <p:nvSpPr>
          <p:cNvPr id="31" name="도형 83">
            <a:extLst>
              <a:ext uri="{FF2B5EF4-FFF2-40B4-BE49-F238E27FC236}">
                <a16:creationId xmlns:a16="http://schemas.microsoft.com/office/drawing/2014/main" id="{A4332EE9-5C40-6CB0-F21A-1EE3BEF89BEF}"/>
              </a:ext>
            </a:extLst>
          </p:cNvPr>
          <p:cNvSpPr/>
          <p:nvPr/>
        </p:nvSpPr>
        <p:spPr>
          <a:xfrm>
            <a:off x="3181060" y="4903908"/>
            <a:ext cx="2660015" cy="474980"/>
          </a:xfrm>
          <a:prstGeom prst="roundRect">
            <a:avLst>
              <a:gd name="adj" fmla="val 17637"/>
            </a:avLst>
          </a:prstGeom>
          <a:solidFill>
            <a:schemeClr val="bg1"/>
          </a:solidFill>
          <a:ln w="12700" cap="flat" cmpd="sng">
            <a:solidFill>
              <a:srgbClr val="50200F">
                <a:alpha val="100000"/>
              </a:srgb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hangingPunct="1">
              <a:defRPr/>
            </a:pPr>
            <a:r>
              <a:rPr lang="ko-KR" altLang="en-US" sz="1800" b="1" dirty="0">
                <a:solidFill>
                  <a:srgbClr val="50200F"/>
                </a:solidFill>
                <a:latin typeface="나눔고딕"/>
                <a:ea typeface="나눔고딕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39358353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3910" y="280883"/>
            <a:ext cx="2756848" cy="450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프로젝트 수행 일정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5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113" y="929551"/>
            <a:ext cx="11603056" cy="50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350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6687" y="264317"/>
            <a:ext cx="1705486" cy="450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+mj-ea"/>
                <a:ea typeface="+mj-ea"/>
              </a:rPr>
              <a:t>API </a:t>
            </a:r>
            <a:r>
              <a:rPr lang="ko-KR" altLang="en-US" sz="2400" b="1">
                <a:latin typeface="+mj-ea"/>
                <a:ea typeface="+mj-ea"/>
              </a:rPr>
              <a:t>명세서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6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 descr="텍스트, 메뉴, 번호, 영수증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437" y="928916"/>
            <a:ext cx="5793562" cy="4595669"/>
          </a:xfrm>
          <a:prstGeom prst="rect">
            <a:avLst/>
          </a:prstGeom>
        </p:spPr>
      </p:pic>
      <p:pic>
        <p:nvPicPr>
          <p:cNvPr id="8" name="그림 7" descr="텍스트, 메뉴, 번호, 폰트이(가) 표시된 사진  자동 생성된 설명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28916"/>
            <a:ext cx="5793484" cy="45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437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rgbClr val="1d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8757" y="289165"/>
            <a:ext cx="1846085" cy="450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+mj-ea"/>
                <a:ea typeface="+mj-ea"/>
              </a:rPr>
              <a:t>ERD </a:t>
            </a:r>
            <a:r>
              <a:rPr lang="ko-KR" altLang="en-US" sz="2400" b="1">
                <a:latin typeface="+mj-ea"/>
                <a:ea typeface="+mj-ea"/>
              </a:rPr>
              <a:t>명세서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" y="229257"/>
            <a:ext cx="421005" cy="568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200" b="1" spc="-150">
                <a:solidFill>
                  <a:schemeClr val="bg1"/>
                </a:solidFill>
                <a:latin typeface="+mj-lt"/>
              </a:rPr>
              <a:t>7</a:t>
            </a:r>
            <a:endParaRPr lang="en-US" altLang="ko-KR" sz="3200" b="1" spc="-15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0486" y="928916"/>
            <a:ext cx="7211027" cy="57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169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993</ep:Words>
  <ep:PresentationFormat>와이드스크린</ep:PresentationFormat>
  <ep:Paragraphs>304</ep:Paragraphs>
  <ep:Slides>29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2020-08-09T23:55:26.000</dcterms:created>
  <dc:creator>Yu Saebyeol</dc:creator>
  <cp:lastModifiedBy>ejsvk</cp:lastModifiedBy>
  <dcterms:modified xsi:type="dcterms:W3CDTF">2024-01-16T01:22:27.667</dcterms:modified>
  <cp:revision>110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